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9144000"/>
  <p:notesSz cx="6858000" cy="9144000"/>
  <p:embeddedFontLst>
    <p:embeddedFont>
      <p:font typeface="Arial Narrow"/>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2" roundtripDataSignature="AMtx7mjEaacNZ0lCDmf1XBzebqO80rM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E7E230-6C03-49AB-99E0-FBA2A9E54F89}">
  <a:tblStyle styleId="{6CE7E230-6C03-49AB-99E0-FBA2A9E54F89}"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34" Type="http://schemas.openxmlformats.org/officeDocument/2006/relationships/customXml" Target="../customXml/item2.xml"/><Relationship Id="rId25" Type="http://schemas.openxmlformats.org/officeDocument/2006/relationships/slide" Target="slides/slide19.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customXml" Target="../customXml/item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font" Target="fonts/ArialNarrow-bold.fnt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customschemas.google.com/relationships/presentationmetadata" Target="metadata"/><Relationship Id="rId23" Type="http://schemas.openxmlformats.org/officeDocument/2006/relationships/slide" Target="slides/slide17.xml"/><Relationship Id="rId28" Type="http://schemas.openxmlformats.org/officeDocument/2006/relationships/font" Target="fonts/ArialNarrow-regular.fntdata"/><Relationship Id="rId5" Type="http://schemas.openxmlformats.org/officeDocument/2006/relationships/slideMaster" Target="slideMasters/slideMaster1.xml"/><Relationship Id="rId15" Type="http://schemas.openxmlformats.org/officeDocument/2006/relationships/slide" Target="slides/slide9.xml"/><Relationship Id="rId31" Type="http://schemas.openxmlformats.org/officeDocument/2006/relationships/font" Target="fonts/ArialNarrow-boldItalic.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font" Target="fonts/ArialNarrow-italic.fntdata"/><Relationship Id="rId14" Type="http://schemas.openxmlformats.org/officeDocument/2006/relationships/slide" Target="slides/slide8.xml"/><Relationship Id="rId35" Type="http://schemas.openxmlformats.org/officeDocument/2006/relationships/customXml" Target="../customXml/item3.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9" name="Google Shape;29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4" name="Google Shape;334;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1.png"/><Relationship Id="rId4" Type="http://schemas.openxmlformats.org/officeDocument/2006/relationships/image" Target="../media/image2.png"/><Relationship Id="rId11" Type="http://schemas.openxmlformats.org/officeDocument/2006/relationships/image" Target="../media/image8.png"/><Relationship Id="rId10" Type="http://schemas.openxmlformats.org/officeDocument/2006/relationships/image" Target="../media/image7.png"/><Relationship Id="rId9" Type="http://schemas.openxmlformats.org/officeDocument/2006/relationships/image" Target="../media/image10.png"/><Relationship Id="rId5" Type="http://schemas.openxmlformats.org/officeDocument/2006/relationships/image" Target="../media/image6.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7" name="Shape 17"/>
        <p:cNvGrpSpPr/>
        <p:nvPr/>
      </p:nvGrpSpPr>
      <p:grpSpPr>
        <a:xfrm>
          <a:off x="0" y="0"/>
          <a:ext cx="0" cy="0"/>
          <a:chOff x="0" y="0"/>
          <a:chExt cx="0" cy="0"/>
        </a:xfrm>
      </p:grpSpPr>
      <p:sp>
        <p:nvSpPr>
          <p:cNvPr id="18" name="Google Shape;18;p23"/>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9" name="Google Shape;19;p23"/>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0" name="Google Shape;20;p23"/>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1" name="Google Shape;21;p23"/>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2" name="Google Shape;22;p23"/>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3"/>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3"/>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3"/>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3"/>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3"/>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8" name="Google Shape;28;p23"/>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9" name="Google Shape;29;p23"/>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30" name="Google Shape;30;p23"/>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60" name="Shape 60"/>
        <p:cNvGrpSpPr/>
        <p:nvPr/>
      </p:nvGrpSpPr>
      <p:grpSpPr>
        <a:xfrm>
          <a:off x="0" y="0"/>
          <a:ext cx="0" cy="0"/>
          <a:chOff x="0" y="0"/>
          <a:chExt cx="0" cy="0"/>
        </a:xfrm>
      </p:grpSpPr>
      <p:sp>
        <p:nvSpPr>
          <p:cNvPr id="61" name="Google Shape;61;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1"/>
                </a:solidFill>
                <a:latin typeface="Calibri"/>
                <a:ea typeface="Calibri"/>
                <a:cs typeface="Calibri"/>
                <a:sym typeface="Calibri"/>
              </a:defRPr>
            </a:lvl1pPr>
            <a:lvl2pPr indent="0" lvl="1" marL="0" algn="r">
              <a:spcBef>
                <a:spcPts val="0"/>
              </a:spcBef>
              <a:buNone/>
              <a:defRPr sz="1200">
                <a:solidFill>
                  <a:schemeClr val="lt1"/>
                </a:solidFill>
                <a:latin typeface="Calibri"/>
                <a:ea typeface="Calibri"/>
                <a:cs typeface="Calibri"/>
                <a:sym typeface="Calibri"/>
              </a:defRPr>
            </a:lvl2pPr>
            <a:lvl3pPr indent="0" lvl="2" marL="0" algn="r">
              <a:spcBef>
                <a:spcPts val="0"/>
              </a:spcBef>
              <a:buNone/>
              <a:defRPr sz="1200">
                <a:solidFill>
                  <a:schemeClr val="lt1"/>
                </a:solidFill>
                <a:latin typeface="Calibri"/>
                <a:ea typeface="Calibri"/>
                <a:cs typeface="Calibri"/>
                <a:sym typeface="Calibri"/>
              </a:defRPr>
            </a:lvl3pPr>
            <a:lvl4pPr indent="0" lvl="3" marL="0" algn="r">
              <a:spcBef>
                <a:spcPts val="0"/>
              </a:spcBef>
              <a:buNone/>
              <a:defRPr sz="1200">
                <a:solidFill>
                  <a:schemeClr val="lt1"/>
                </a:solidFill>
                <a:latin typeface="Calibri"/>
                <a:ea typeface="Calibri"/>
                <a:cs typeface="Calibri"/>
                <a:sym typeface="Calibri"/>
              </a:defRPr>
            </a:lvl4pPr>
            <a:lvl5pPr indent="0" lvl="4" marL="0" algn="r">
              <a:spcBef>
                <a:spcPts val="0"/>
              </a:spcBef>
              <a:buNone/>
              <a:defRPr sz="1200">
                <a:solidFill>
                  <a:schemeClr val="lt1"/>
                </a:solidFill>
                <a:latin typeface="Calibri"/>
                <a:ea typeface="Calibri"/>
                <a:cs typeface="Calibri"/>
                <a:sym typeface="Calibri"/>
              </a:defRPr>
            </a:lvl5pPr>
            <a:lvl6pPr indent="0" lvl="5" marL="0" algn="r">
              <a:spcBef>
                <a:spcPts val="0"/>
              </a:spcBef>
              <a:buNone/>
              <a:defRPr sz="1200">
                <a:solidFill>
                  <a:schemeClr val="lt1"/>
                </a:solidFill>
                <a:latin typeface="Calibri"/>
                <a:ea typeface="Calibri"/>
                <a:cs typeface="Calibri"/>
                <a:sym typeface="Calibri"/>
              </a:defRPr>
            </a:lvl6pPr>
            <a:lvl7pPr indent="0" lvl="6" marL="0" algn="r">
              <a:spcBef>
                <a:spcPts val="0"/>
              </a:spcBef>
              <a:buNone/>
              <a:defRPr sz="1200">
                <a:solidFill>
                  <a:schemeClr val="lt1"/>
                </a:solidFill>
                <a:latin typeface="Calibri"/>
                <a:ea typeface="Calibri"/>
                <a:cs typeface="Calibri"/>
                <a:sym typeface="Calibri"/>
              </a:defRPr>
            </a:lvl7pPr>
            <a:lvl8pPr indent="0" lvl="7" marL="0" algn="r">
              <a:spcBef>
                <a:spcPts val="0"/>
              </a:spcBef>
              <a:buNone/>
              <a:defRPr sz="1200">
                <a:solidFill>
                  <a:schemeClr val="lt1"/>
                </a:solidFill>
                <a:latin typeface="Calibri"/>
                <a:ea typeface="Calibri"/>
                <a:cs typeface="Calibri"/>
                <a:sym typeface="Calibri"/>
              </a:defRPr>
            </a:lvl8pPr>
            <a:lvl9pPr indent="0" lvl="8" marL="0" algn="r">
              <a:spcBef>
                <a:spcPts val="0"/>
              </a:spcBef>
              <a:buNone/>
              <a:defRPr sz="12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3" name="Shape 63"/>
        <p:cNvGrpSpPr/>
        <p:nvPr/>
      </p:nvGrpSpPr>
      <p:grpSpPr>
        <a:xfrm>
          <a:off x="0" y="0"/>
          <a:ext cx="0" cy="0"/>
          <a:chOff x="0" y="0"/>
          <a:chExt cx="0" cy="0"/>
        </a:xfrm>
      </p:grpSpPr>
      <p:sp>
        <p:nvSpPr>
          <p:cNvPr id="64" name="Google Shape;64;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66" name="Shape 66"/>
        <p:cNvGrpSpPr/>
        <p:nvPr/>
      </p:nvGrpSpPr>
      <p:grpSpPr>
        <a:xfrm>
          <a:off x="0" y="0"/>
          <a:ext cx="0" cy="0"/>
          <a:chOff x="0" y="0"/>
          <a:chExt cx="0" cy="0"/>
        </a:xfrm>
      </p:grpSpPr>
      <p:sp>
        <p:nvSpPr>
          <p:cNvPr id="67" name="Google Shape;67;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Titel und Inhalt">
  <p:cSld name="15_Titel und Inhalt">
    <p:spTree>
      <p:nvGrpSpPr>
        <p:cNvPr id="69" name="Shape 69"/>
        <p:cNvGrpSpPr/>
        <p:nvPr/>
      </p:nvGrpSpPr>
      <p:grpSpPr>
        <a:xfrm>
          <a:off x="0" y="0"/>
          <a:ext cx="0" cy="0"/>
          <a:chOff x="0" y="0"/>
          <a:chExt cx="0" cy="0"/>
        </a:xfrm>
      </p:grpSpPr>
      <p:sp>
        <p:nvSpPr>
          <p:cNvPr id="70" name="Google Shape;70;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35"/>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2" name="Google Shape;72;p3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73" name="Shape 73"/>
        <p:cNvGrpSpPr/>
        <p:nvPr/>
      </p:nvGrpSpPr>
      <p:grpSpPr>
        <a:xfrm>
          <a:off x="0" y="0"/>
          <a:ext cx="0" cy="0"/>
          <a:chOff x="0" y="0"/>
          <a:chExt cx="0" cy="0"/>
        </a:xfrm>
      </p:grpSpPr>
      <p:sp>
        <p:nvSpPr>
          <p:cNvPr id="74" name="Google Shape;74;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1" name="Shape 31"/>
        <p:cNvGrpSpPr/>
        <p:nvPr/>
      </p:nvGrpSpPr>
      <p:grpSpPr>
        <a:xfrm>
          <a:off x="0" y="0"/>
          <a:ext cx="0" cy="0"/>
          <a:chOff x="0" y="0"/>
          <a:chExt cx="0" cy="0"/>
        </a:xfrm>
      </p:grpSpPr>
      <p:sp>
        <p:nvSpPr>
          <p:cNvPr id="32" name="Google Shape;32;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4" name="Shape 34"/>
        <p:cNvGrpSpPr/>
        <p:nvPr/>
      </p:nvGrpSpPr>
      <p:grpSpPr>
        <a:xfrm>
          <a:off x="0" y="0"/>
          <a:ext cx="0" cy="0"/>
          <a:chOff x="0" y="0"/>
          <a:chExt cx="0" cy="0"/>
        </a:xfrm>
      </p:grpSpPr>
      <p:sp>
        <p:nvSpPr>
          <p:cNvPr id="35" name="Google Shape;35;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5"/>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7" name="Google Shape;37;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38" name="Shape 38"/>
        <p:cNvGrpSpPr/>
        <p:nvPr/>
      </p:nvGrpSpPr>
      <p:grpSpPr>
        <a:xfrm>
          <a:off x="0" y="0"/>
          <a:ext cx="0" cy="0"/>
          <a:chOff x="0" y="0"/>
          <a:chExt cx="0" cy="0"/>
        </a:xfrm>
      </p:grpSpPr>
      <p:sp>
        <p:nvSpPr>
          <p:cNvPr id="39" name="Google Shape;39;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6"/>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1" name="Google Shape;41;p2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42" name="Shape 42"/>
        <p:cNvGrpSpPr/>
        <p:nvPr/>
      </p:nvGrpSpPr>
      <p:grpSpPr>
        <a:xfrm>
          <a:off x="0" y="0"/>
          <a:ext cx="0" cy="0"/>
          <a:chOff x="0" y="0"/>
          <a:chExt cx="0" cy="0"/>
        </a:xfrm>
      </p:grpSpPr>
      <p:sp>
        <p:nvSpPr>
          <p:cNvPr id="43" name="Google Shape;43;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7"/>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5" name="Google Shape;45;p2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46" name="Shape 46"/>
        <p:cNvGrpSpPr/>
        <p:nvPr/>
      </p:nvGrpSpPr>
      <p:grpSpPr>
        <a:xfrm>
          <a:off x="0" y="0"/>
          <a:ext cx="0" cy="0"/>
          <a:chOff x="0" y="0"/>
          <a:chExt cx="0" cy="0"/>
        </a:xfrm>
      </p:grpSpPr>
      <p:sp>
        <p:nvSpPr>
          <p:cNvPr id="47" name="Google Shape;47;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9" name="Shape 49"/>
        <p:cNvGrpSpPr/>
        <p:nvPr/>
      </p:nvGrpSpPr>
      <p:grpSpPr>
        <a:xfrm>
          <a:off x="0" y="0"/>
          <a:ext cx="0" cy="0"/>
          <a:chOff x="0" y="0"/>
          <a:chExt cx="0" cy="0"/>
        </a:xfrm>
      </p:grpSpPr>
      <p:sp>
        <p:nvSpPr>
          <p:cNvPr id="50" name="Google Shape;50;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52" name="Shape 52"/>
        <p:cNvGrpSpPr/>
        <p:nvPr/>
      </p:nvGrpSpPr>
      <p:grpSpPr>
        <a:xfrm>
          <a:off x="0" y="0"/>
          <a:ext cx="0" cy="0"/>
          <a:chOff x="0" y="0"/>
          <a:chExt cx="0" cy="0"/>
        </a:xfrm>
      </p:grpSpPr>
      <p:sp>
        <p:nvSpPr>
          <p:cNvPr id="53" name="Google Shape;53;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30"/>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5" name="Google Shape;55;p3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el und Inhalt">
  <p:cSld name="12_Titel und Inhalt">
    <p:spTree>
      <p:nvGrpSpPr>
        <p:cNvPr id="56" name="Shape 56"/>
        <p:cNvGrpSpPr/>
        <p:nvPr/>
      </p:nvGrpSpPr>
      <p:grpSpPr>
        <a:xfrm>
          <a:off x="0" y="0"/>
          <a:ext cx="0" cy="0"/>
          <a:chOff x="0" y="0"/>
          <a:chExt cx="0" cy="0"/>
        </a:xfrm>
      </p:grpSpPr>
      <p:sp>
        <p:nvSpPr>
          <p:cNvPr id="57" name="Google Shape;57;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1"/>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9" name="Google Shape;59;p3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6"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2"/>
          <p:cNvSpPr txBox="1"/>
          <p:nvPr>
            <p:ph idx="1" type="body"/>
          </p:nvPr>
        </p:nvSpPr>
        <p:spPr>
          <a:xfrm>
            <a:off x="457200" y="1019910"/>
            <a:ext cx="8229600" cy="493248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cxnSp>
        <p:nvCxnSpPr>
          <p:cNvPr id="12" name="Google Shape;12;p22"/>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3" name="Google Shape;13;p22"/>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4" name="Google Shape;14;p22"/>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5" name="Google Shape;15;p22"/>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6" name="Google Shape;16;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2.jpg"/><Relationship Id="rId4" Type="http://schemas.openxmlformats.org/officeDocument/2006/relationships/image" Target="../media/image33.jpg"/><Relationship Id="rId5" Type="http://schemas.openxmlformats.org/officeDocument/2006/relationships/hyperlink" Target="http://ec.europa.eu/environment/eussd/buildings.htm" TargetMode="External"/><Relationship Id="rId6"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3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 Id="rId3" Type="http://schemas.openxmlformats.org/officeDocument/2006/relationships/image" Target="../media/image3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1.png"/><Relationship Id="rId6" Type="http://schemas.openxmlformats.org/officeDocument/2006/relationships/image" Target="../media/image16.png"/><Relationship Id="rId7" Type="http://schemas.openxmlformats.org/officeDocument/2006/relationships/image" Target="../media/image18.png"/><Relationship Id="rId8"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9.jpg"/></Relationships>
</file>

<file path=ppt/slides/_rels/slide8.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35.png"/><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9" Type="http://schemas.openxmlformats.org/officeDocument/2006/relationships/image" Target="../media/image28.png"/><Relationship Id="rId5" Type="http://schemas.openxmlformats.org/officeDocument/2006/relationships/image" Target="../media/image30.jpg"/><Relationship Id="rId6" Type="http://schemas.openxmlformats.org/officeDocument/2006/relationships/image" Target="../media/image31.png"/><Relationship Id="rId7" Type="http://schemas.openxmlformats.org/officeDocument/2006/relationships/image" Target="../media/image23.png"/><Relationship Id="rId8"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
          <p:cNvSpPr txBox="1"/>
          <p:nvPr>
            <p:ph idx="4294967295" type="subTitle"/>
          </p:nvPr>
        </p:nvSpPr>
        <p:spPr>
          <a:xfrm>
            <a:off x="363682" y="3062131"/>
            <a:ext cx="4607563" cy="25202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de la Ville</a:t>
            </a:r>
            <a:endParaRPr/>
          </a:p>
        </p:txBody>
      </p:sp>
      <p:sp>
        <p:nvSpPr>
          <p:cNvPr id="82" name="Google Shape;82;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220" name="Google Shape;220;p10"/>
          <p:cNvSpPr txBox="1"/>
          <p:nvPr>
            <p:ph idx="1" type="body"/>
          </p:nvPr>
        </p:nvSpPr>
        <p:spPr>
          <a:xfrm>
            <a:off x="457199" y="1336431"/>
            <a:ext cx="8289235"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t>OBJECTIF</a:t>
            </a:r>
            <a:endParaRPr/>
          </a:p>
          <a:p>
            <a:pPr indent="0" lvl="0" marL="0" rtl="0" algn="l">
              <a:spcBef>
                <a:spcPts val="400"/>
              </a:spcBef>
              <a:spcAft>
                <a:spcPts val="0"/>
              </a:spcAft>
              <a:buClr>
                <a:schemeClr val="dk1"/>
              </a:buClr>
              <a:buSzPts val="2000"/>
              <a:buNone/>
            </a:pPr>
            <a:r>
              <a:rPr lang="en-US" sz="2000"/>
              <a:t>Minimiser les émissions totales de gaz à effet de serre de toutes les activités dans une ville</a:t>
            </a:r>
            <a:endParaRPr/>
          </a:p>
        </p:txBody>
      </p:sp>
      <p:sp>
        <p:nvSpPr>
          <p:cNvPr id="221" name="Google Shape;221;p1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https://cdn-images-1.medium.com/max/1600/0*p98OsFkIeqG3M5es.jpg" id="222" name="Google Shape;222;p10"/>
          <p:cNvPicPr preferRelativeResize="0"/>
          <p:nvPr/>
        </p:nvPicPr>
        <p:blipFill rotWithShape="1">
          <a:blip r:embed="rId3">
            <a:alphaModFix/>
          </a:blip>
          <a:srcRect b="0" l="0" r="0" t="0"/>
          <a:stretch/>
        </p:blipFill>
        <p:spPr>
          <a:xfrm>
            <a:off x="4225424" y="2886075"/>
            <a:ext cx="4426293" cy="2520000"/>
          </a:xfrm>
          <a:prstGeom prst="rect">
            <a:avLst/>
          </a:prstGeom>
          <a:noFill/>
          <a:ln>
            <a:noFill/>
          </a:ln>
        </p:spPr>
      </p:pic>
      <p:pic>
        <p:nvPicPr>
          <p:cNvPr descr="Related image" id="223" name="Google Shape;223;p10"/>
          <p:cNvPicPr preferRelativeResize="0"/>
          <p:nvPr/>
        </p:nvPicPr>
        <p:blipFill rotWithShape="1">
          <a:blip r:embed="rId4">
            <a:alphaModFix/>
          </a:blip>
          <a:srcRect b="0" l="0" r="0" t="0"/>
          <a:stretch/>
        </p:blipFill>
        <p:spPr>
          <a:xfrm>
            <a:off x="457200" y="2886075"/>
            <a:ext cx="3768224" cy="2520000"/>
          </a:xfrm>
          <a:prstGeom prst="rect">
            <a:avLst/>
          </a:prstGeom>
          <a:noFill/>
          <a:ln>
            <a:noFill/>
          </a:ln>
        </p:spPr>
      </p:pic>
      <p:pic>
        <p:nvPicPr>
          <p:cNvPr id="224" name="Google Shape;224;p10">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5" name="Google Shape;225;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1"/>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31" name="Google Shape;231;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2" name="Google Shape;232;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400" u="sng">
              <a:solidFill>
                <a:srgbClr val="1A965E"/>
              </a:solidFill>
            </a:endParaRPr>
          </a:p>
        </p:txBody>
      </p:sp>
      <p:sp>
        <p:nvSpPr>
          <p:cNvPr id="233" name="Google Shape;233;p11"/>
          <p:cNvSpPr txBox="1"/>
          <p:nvPr/>
        </p:nvSpPr>
        <p:spPr>
          <a:xfrm>
            <a:off x="232609" y="2414714"/>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Les secteurs d'utilisation finale comprennent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résidentiel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commercial</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industriel</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transport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autre</a:t>
            </a:r>
            <a:endParaRPr/>
          </a:p>
        </p:txBody>
      </p:sp>
      <p:sp>
        <p:nvSpPr>
          <p:cNvPr id="234" name="Google Shape;234;p11"/>
          <p:cNvSpPr txBox="1"/>
          <p:nvPr>
            <p:ph idx="4294967295"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LIMITE ET ÉTENDUE</a:t>
            </a:r>
            <a:endParaRPr sz="2400"/>
          </a:p>
        </p:txBody>
      </p:sp>
      <p:sp>
        <p:nvSpPr>
          <p:cNvPr id="235" name="Google Shape;235;p11"/>
          <p:cNvSpPr/>
          <p:nvPr/>
        </p:nvSpPr>
        <p:spPr>
          <a:xfrm>
            <a:off x="232610" y="1519246"/>
            <a:ext cx="817454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l'ensemble de la ville ainsi que les émissions indirectes en dehors des limites de la ville.</a:t>
            </a:r>
            <a:endParaRPr sz="2400">
              <a:solidFill>
                <a:schemeClr val="dk1"/>
              </a:solidFill>
              <a:latin typeface="Calibri"/>
              <a:ea typeface="Calibri"/>
              <a:cs typeface="Calibri"/>
              <a:sym typeface="Calibri"/>
            </a:endParaRPr>
          </a:p>
        </p:txBody>
      </p:sp>
      <p:sp>
        <p:nvSpPr>
          <p:cNvPr id="236" name="Google Shape;236;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2" name="Google Shape;242;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3" name="Google Shape;243;p12"/>
          <p:cNvSpPr txBox="1"/>
          <p:nvPr/>
        </p:nvSpPr>
        <p:spPr>
          <a:xfrm>
            <a:off x="243150" y="1433883"/>
            <a:ext cx="8777025" cy="46488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Calculer la </a:t>
            </a:r>
            <a:r>
              <a:rPr b="1" lang="en-US" sz="2000">
                <a:solidFill>
                  <a:schemeClr val="dk1"/>
                </a:solidFill>
                <a:latin typeface="Calibri"/>
                <a:ea typeface="Calibri"/>
                <a:cs typeface="Calibri"/>
                <a:sym typeface="Calibri"/>
              </a:rPr>
              <a:t>consommation finale totale annuelle d'énergie par source d'énergie, </a:t>
            </a:r>
            <a:r>
              <a:rPr lang="en-US" sz="2000">
                <a:solidFill>
                  <a:schemeClr val="dk1"/>
                </a:solidFill>
                <a:latin typeface="Calibri"/>
                <a:ea typeface="Calibri"/>
                <a:cs typeface="Calibri"/>
                <a:sym typeface="Calibri"/>
              </a:rPr>
              <a:t>par toutes les activités dans la ville, </a:t>
            </a:r>
            <a:r>
              <a:rPr b="1" lang="en-US" sz="2000">
                <a:solidFill>
                  <a:schemeClr val="dk1"/>
                </a:solidFill>
                <a:latin typeface="Calibri"/>
                <a:ea typeface="Calibri"/>
                <a:cs typeface="Calibri"/>
                <a:sym typeface="Calibri"/>
              </a:rPr>
              <a:t>[MWh]</a:t>
            </a:r>
            <a:endParaRPr/>
          </a:p>
          <a:p>
            <a:pPr indent="-457200" lvl="0" marL="457200" marR="0" rtl="0" algn="l">
              <a:lnSpc>
                <a:spcPct val="120000"/>
              </a:lnSpc>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Calculer la </a:t>
            </a:r>
            <a:r>
              <a:rPr b="1" lang="en-US" sz="2000">
                <a:solidFill>
                  <a:schemeClr val="dk1"/>
                </a:solidFill>
                <a:latin typeface="Calibri"/>
                <a:ea typeface="Calibri"/>
                <a:cs typeface="Calibri"/>
                <a:sym typeface="Calibri"/>
              </a:rPr>
              <a:t>quantité totale de gaz à effet de serre générée au cours d'une année civile par toutes les activités menées dans la </a:t>
            </a:r>
            <a:r>
              <a:rPr lang="en-US" sz="2000">
                <a:solidFill>
                  <a:schemeClr val="dk1"/>
                </a:solidFill>
                <a:latin typeface="Calibri"/>
                <a:ea typeface="Calibri"/>
                <a:cs typeface="Calibri"/>
                <a:sym typeface="Calibri"/>
              </a:rPr>
              <a:t>ville, y compris les émissions indirectes à l'extérieur des limites de la ville, en utilisant le potentiel national de réchauffement planétaire pour chaque source d'énergie, [t 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 éq]</a:t>
            </a:r>
            <a:endParaRPr sz="2000">
              <a:solidFill>
                <a:schemeClr val="dk1"/>
              </a:solidFill>
              <a:latin typeface="Calibri"/>
              <a:ea typeface="Calibri"/>
              <a:cs typeface="Calibri"/>
              <a:sym typeface="Calibri"/>
            </a:endParaRPr>
          </a:p>
          <a:p>
            <a:pPr indent="-457200" lvl="0" marL="457200" marR="0" rtl="0" algn="l">
              <a:lnSpc>
                <a:spcPct val="120000"/>
              </a:lnSpc>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Calculer la </a:t>
            </a:r>
            <a:r>
              <a:rPr b="1" lang="en-US" sz="2000">
                <a:solidFill>
                  <a:schemeClr val="dk1"/>
                </a:solidFill>
                <a:latin typeface="Calibri"/>
                <a:ea typeface="Calibri"/>
                <a:cs typeface="Calibri"/>
                <a:sym typeface="Calibri"/>
              </a:rPr>
              <a:t>population totale de la ville</a:t>
            </a:r>
            <a:r>
              <a:rPr lang="en-US" sz="2000">
                <a:solidFill>
                  <a:schemeClr val="dk1"/>
                </a:solidFill>
                <a:latin typeface="Calibri"/>
                <a:ea typeface="Calibri"/>
                <a:cs typeface="Calibri"/>
                <a:sym typeface="Calibri"/>
              </a:rPr>
              <a:t>, [habitants]</a:t>
            </a:r>
            <a:endParaRPr/>
          </a:p>
          <a:p>
            <a:pPr indent="-457200" lvl="0" marL="457200" marR="0" rtl="0" algn="l">
              <a:lnSpc>
                <a:spcPct val="120000"/>
              </a:lnSpc>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Calculer la valeur de l'indicateur comme le rapport</a:t>
            </a:r>
            <a:r>
              <a:rPr b="1" lang="en-US" sz="2000">
                <a:solidFill>
                  <a:schemeClr val="dk1"/>
                </a:solidFill>
                <a:latin typeface="Calibri"/>
                <a:ea typeface="Calibri"/>
                <a:cs typeface="Calibri"/>
                <a:sym typeface="Calibri"/>
              </a:rPr>
              <a:t> de la quantité totale de gaz à effet de serre </a:t>
            </a:r>
            <a:r>
              <a:rPr lang="en-US" sz="2000">
                <a:solidFill>
                  <a:srgbClr val="1A965E"/>
                </a:solidFill>
                <a:latin typeface="Calibri"/>
                <a:ea typeface="Calibri"/>
                <a:cs typeface="Calibri"/>
                <a:sym typeface="Calibri"/>
              </a:rPr>
              <a:t>(étape 2) </a:t>
            </a:r>
            <a:r>
              <a:rPr lang="en-US" sz="2000">
                <a:solidFill>
                  <a:schemeClr val="dk1"/>
                </a:solidFill>
                <a:latin typeface="Calibri"/>
                <a:ea typeface="Calibri"/>
                <a:cs typeface="Calibri"/>
                <a:sym typeface="Calibri"/>
              </a:rPr>
              <a:t>à la population totale de la ville </a:t>
            </a:r>
            <a:r>
              <a:rPr lang="en-US" sz="2000">
                <a:solidFill>
                  <a:srgbClr val="1A965E"/>
                </a:solidFill>
                <a:latin typeface="Calibri"/>
                <a:ea typeface="Calibri"/>
                <a:cs typeface="Calibri"/>
                <a:sym typeface="Calibri"/>
              </a:rPr>
              <a:t>(étape 3)</a:t>
            </a:r>
            <a:r>
              <a:rPr lang="en-US" sz="2000">
                <a:solidFill>
                  <a:schemeClr val="dk1"/>
                </a:solidFill>
                <a:latin typeface="Calibri"/>
                <a:ea typeface="Calibri"/>
                <a:cs typeface="Calibri"/>
                <a:sym typeface="Calibri"/>
              </a:rPr>
              <a:t>,</a:t>
            </a:r>
            <a:r>
              <a:rPr lang="en-US" sz="2000">
                <a:solidFill>
                  <a:srgbClr val="1A965E"/>
                </a:solidFill>
                <a:latin typeface="Calibri"/>
                <a:ea typeface="Calibri"/>
                <a:cs typeface="Calibri"/>
                <a:sym typeface="Calibri"/>
              </a:rPr>
              <a:t> </a:t>
            </a:r>
            <a:r>
              <a:rPr lang="en-US" sz="2000">
                <a:solidFill>
                  <a:schemeClr val="dk1"/>
                </a:solidFill>
                <a:latin typeface="Calibri"/>
                <a:ea typeface="Calibri"/>
                <a:cs typeface="Calibri"/>
                <a:sym typeface="Calibri"/>
              </a:rPr>
              <a:t>[t CO2eq /habitant]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p:txBody>
      </p:sp>
      <p:sp>
        <p:nvSpPr>
          <p:cNvPr id="244" name="Google Shape;244;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sp>
        <p:nvSpPr>
          <p:cNvPr id="245" name="Google Shape;245;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400" u="sng">
              <a:solidFill>
                <a:srgbClr val="1A965E"/>
              </a:solidFill>
            </a:endParaRPr>
          </a:p>
        </p:txBody>
      </p:sp>
      <p:pic>
        <p:nvPicPr>
          <p:cNvPr id="246" name="Google Shape;246;p12"/>
          <p:cNvPicPr preferRelativeResize="0"/>
          <p:nvPr/>
        </p:nvPicPr>
        <p:blipFill rotWithShape="1">
          <a:blip r:embed="rId5">
            <a:alphaModFix/>
          </a:blip>
          <a:srcRect b="0" l="0" r="0" t="0"/>
          <a:stretch/>
        </p:blipFill>
        <p:spPr>
          <a:xfrm>
            <a:off x="6859485" y="5194032"/>
            <a:ext cx="1842389" cy="1217887"/>
          </a:xfrm>
          <a:prstGeom prst="rect">
            <a:avLst/>
          </a:prstGeom>
          <a:noFill/>
          <a:ln>
            <a:noFill/>
          </a:ln>
        </p:spPr>
      </p:pic>
      <p:sp>
        <p:nvSpPr>
          <p:cNvPr id="247" name="Google Shape;247;p12"/>
          <p:cNvSpPr/>
          <p:nvPr/>
        </p:nvSpPr>
        <p:spPr>
          <a:xfrm>
            <a:off x="6859485" y="5775103"/>
            <a:ext cx="210608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u="sng">
                <a:solidFill>
                  <a:srgbClr val="FF0000"/>
                </a:solidFill>
                <a:latin typeface="Calibri"/>
                <a:ea typeface="Calibri"/>
                <a:cs typeface="Calibri"/>
                <a:sym typeface="Calibri"/>
              </a:rPr>
              <a:t>t CO</a:t>
            </a:r>
            <a:r>
              <a:rPr b="1" baseline="-25000" lang="en-US" sz="1800" u="sng">
                <a:solidFill>
                  <a:srgbClr val="FF0000"/>
                </a:solidFill>
                <a:latin typeface="Calibri"/>
                <a:ea typeface="Calibri"/>
                <a:cs typeface="Calibri"/>
                <a:sym typeface="Calibri"/>
              </a:rPr>
              <a:t>2</a:t>
            </a:r>
            <a:r>
              <a:rPr b="1" lang="en-US" sz="1800" u="sng">
                <a:solidFill>
                  <a:srgbClr val="FF0000"/>
                </a:solidFill>
                <a:latin typeface="Calibri"/>
                <a:ea typeface="Calibri"/>
                <a:cs typeface="Calibri"/>
                <a:sym typeface="Calibri"/>
              </a:rPr>
              <a:t>éq./habitant</a:t>
            </a:r>
            <a:endParaRPr b="1" sz="1800" u="sng">
              <a:solidFill>
                <a:srgbClr val="FF0000"/>
              </a:solidFill>
              <a:latin typeface="Calibri"/>
              <a:ea typeface="Calibri"/>
              <a:cs typeface="Calibri"/>
              <a:sym typeface="Calibri"/>
            </a:endParaRPr>
          </a:p>
        </p:txBody>
      </p:sp>
      <p:sp>
        <p:nvSpPr>
          <p:cNvPr id="248" name="Google Shape;248;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254" name="Google Shape;254;p1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5" name="Google Shape;255;p13"/>
          <p:cNvSpPr/>
          <p:nvPr/>
        </p:nvSpPr>
        <p:spPr>
          <a:xfrm>
            <a:off x="387219" y="1273727"/>
            <a:ext cx="8587815" cy="4708981"/>
          </a:xfrm>
          <a:prstGeom prst="rect">
            <a:avLst/>
          </a:prstGeom>
          <a:noFill/>
          <a:ln>
            <a:noFill/>
          </a:ln>
        </p:spPr>
        <p:txBody>
          <a:bodyPr anchorCtr="0" anchor="t" bIns="45700" lIns="91425" spcFirstLastPara="1" rIns="91425" wrap="square" tIns="45700">
            <a:spAutoFit/>
          </a:bodyPr>
          <a:lstStyle/>
          <a:p>
            <a:pPr indent="-395288" lvl="0" marL="395288" marR="0" rtl="0" algn="l">
              <a:spcBef>
                <a:spcPts val="0"/>
              </a:spcBef>
              <a:spcAft>
                <a:spcPts val="0"/>
              </a:spcAft>
              <a:buNone/>
            </a:pPr>
            <a:r>
              <a:rPr b="1" lang="en-US" sz="2000">
                <a:solidFill>
                  <a:schemeClr val="dk1"/>
                </a:solidFill>
                <a:latin typeface="Calibri"/>
                <a:ea typeface="Calibri"/>
                <a:cs typeface="Calibri"/>
                <a:sym typeface="Calibri"/>
              </a:rPr>
              <a:t>ISO 37120</a:t>
            </a:r>
            <a:r>
              <a:rPr lang="en-US" sz="2000">
                <a:solidFill>
                  <a:schemeClr val="dk1"/>
                </a:solidFill>
                <a:latin typeface="Calibri"/>
                <a:ea typeface="Calibri"/>
                <a:cs typeface="Calibri"/>
                <a:sym typeface="Calibri"/>
              </a:rPr>
              <a:t>, 2e édition 2018-07, « Villes et communautés durables — Indicateurs des services urbains et de la qualité de vie »</a:t>
            </a:r>
            <a:endParaRPr/>
          </a:p>
          <a:p>
            <a:pPr indent="-395288" lvl="0" marL="395288" marR="0" rtl="0" algn="l">
              <a:spcBef>
                <a:spcPts val="600"/>
              </a:spcBef>
              <a:spcAft>
                <a:spcPts val="0"/>
              </a:spcAft>
              <a:buNone/>
            </a:pPr>
            <a:r>
              <a:rPr b="1" lang="en-US" sz="2000">
                <a:solidFill>
                  <a:schemeClr val="dk1"/>
                </a:solidFill>
                <a:latin typeface="Calibri"/>
                <a:ea typeface="Calibri"/>
                <a:cs typeface="Calibri"/>
                <a:sym typeface="Calibri"/>
              </a:rPr>
              <a:t>United for Smart Sustainable Cities</a:t>
            </a:r>
            <a:r>
              <a:rPr lang="en-US" sz="2000">
                <a:solidFill>
                  <a:schemeClr val="dk1"/>
                </a:solidFill>
                <a:latin typeface="Calibri"/>
                <a:ea typeface="Calibri"/>
                <a:cs typeface="Calibri"/>
                <a:sym typeface="Calibri"/>
              </a:rPr>
              <a:t> (U4SSC) - Méthodologie de collecte d'indicateurs de performance clés pour les villes intelligentes et durables</a:t>
            </a:r>
            <a:endParaRPr/>
          </a:p>
          <a:p>
            <a:pPr indent="-395288" lvl="0" marL="395288" marR="0" rtl="0" algn="l">
              <a:spcBef>
                <a:spcPts val="600"/>
              </a:spcBef>
              <a:spcAft>
                <a:spcPts val="0"/>
              </a:spcAft>
              <a:buClr>
                <a:schemeClr val="dk1"/>
              </a:buClr>
              <a:buSzPts val="2000"/>
              <a:buFont typeface="Calibri"/>
              <a:buNone/>
            </a:pPr>
            <a:r>
              <a:rPr b="1" lang="en-US" sz="2000">
                <a:solidFill>
                  <a:schemeClr val="dk1"/>
                </a:solidFill>
                <a:latin typeface="Calibri"/>
                <a:ea typeface="Calibri"/>
                <a:cs typeface="Calibri"/>
                <a:sym typeface="Calibri"/>
              </a:rPr>
              <a:t>ISO 14067</a:t>
            </a:r>
            <a:r>
              <a:rPr lang="en-US" sz="2000">
                <a:solidFill>
                  <a:schemeClr val="dk1"/>
                </a:solidFill>
                <a:latin typeface="Calibri"/>
                <a:ea typeface="Calibri"/>
                <a:cs typeface="Calibri"/>
                <a:sym typeface="Calibri"/>
              </a:rPr>
              <a:t>:2013 - Gaz à effet de serre — Empreinte carbone des produits — Exigences et lignes directrices pour la quantification et la communication. Genève : Organisation internationale de normalisation.</a:t>
            </a:r>
            <a:endParaRPr/>
          </a:p>
          <a:p>
            <a:pPr indent="-395288" lvl="0" marL="395288" marR="0" rtl="0" algn="l">
              <a:spcBef>
                <a:spcPts val="600"/>
              </a:spcBef>
              <a:spcAft>
                <a:spcPts val="0"/>
              </a:spcAft>
              <a:buClr>
                <a:schemeClr val="dk1"/>
              </a:buClr>
              <a:buSzPts val="2000"/>
              <a:buFont typeface="Calibri"/>
              <a:buNone/>
            </a:pPr>
            <a:r>
              <a:rPr b="1" lang="en-US" sz="2000">
                <a:solidFill>
                  <a:schemeClr val="dk1"/>
                </a:solidFill>
                <a:latin typeface="Calibri"/>
                <a:ea typeface="Calibri"/>
                <a:cs typeface="Calibri"/>
                <a:sym typeface="Calibri"/>
              </a:rPr>
              <a:t>ISO 14040</a:t>
            </a:r>
            <a:r>
              <a:rPr lang="en-US" sz="2000">
                <a:solidFill>
                  <a:schemeClr val="dk1"/>
                </a:solidFill>
                <a:latin typeface="Calibri"/>
                <a:ea typeface="Calibri"/>
                <a:cs typeface="Calibri"/>
                <a:sym typeface="Calibri"/>
              </a:rPr>
              <a:t>:2006 - Gestion environnementale — Évaluation du cycle de vie — Principes et cadre. Genève : Organisation internationale de normalisation.</a:t>
            </a:r>
            <a:endParaRPr/>
          </a:p>
          <a:p>
            <a:pPr indent="-395288" lvl="0" marL="395288" marR="0" rtl="0" algn="l">
              <a:spcBef>
                <a:spcPts val="600"/>
              </a:spcBef>
              <a:spcAft>
                <a:spcPts val="0"/>
              </a:spcAft>
              <a:buClr>
                <a:schemeClr val="dk1"/>
              </a:buClr>
              <a:buSzPts val="2000"/>
              <a:buFont typeface="Calibri"/>
              <a:buNone/>
            </a:pPr>
            <a:r>
              <a:rPr b="1" lang="en-US" sz="2000">
                <a:solidFill>
                  <a:schemeClr val="dk1"/>
                </a:solidFill>
                <a:latin typeface="Calibri"/>
                <a:ea typeface="Calibri"/>
                <a:cs typeface="Calibri"/>
                <a:sym typeface="Calibri"/>
              </a:rPr>
              <a:t>Directive (UE) 2015/652 </a:t>
            </a:r>
            <a:r>
              <a:rPr lang="en-US" sz="2000">
                <a:solidFill>
                  <a:schemeClr val="dk1"/>
                </a:solidFill>
                <a:latin typeface="Calibri"/>
                <a:ea typeface="Calibri"/>
                <a:cs typeface="Calibri"/>
                <a:sym typeface="Calibri"/>
              </a:rPr>
              <a:t>établissant des méthodes de calcul et des exigences en matière de rapports conformément à la directive 98/70/CE du Parlement européen et du Conseil relative à la qualité de l'essence et des carburants diesel. https://eur-lex.europa.eu/legal-content/EL/TXT/PDF/?uri=CELEX:32015L0652&amp;from=EN </a:t>
            </a:r>
            <a:endParaRPr sz="2000">
              <a:solidFill>
                <a:schemeClr val="dk1"/>
              </a:solidFill>
              <a:latin typeface="Calibri"/>
              <a:ea typeface="Calibri"/>
              <a:cs typeface="Calibri"/>
              <a:sym typeface="Calibri"/>
            </a:endParaRPr>
          </a:p>
        </p:txBody>
      </p:sp>
      <p:sp>
        <p:nvSpPr>
          <p:cNvPr id="256" name="Google Shape;256;p13"/>
          <p:cNvSpPr txBox="1"/>
          <p:nvPr>
            <p:ph idx="1" type="body"/>
          </p:nvPr>
        </p:nvSpPr>
        <p:spPr>
          <a:xfrm>
            <a:off x="387220" y="903833"/>
            <a:ext cx="8229600" cy="51442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RÉFÉRENCES et NORMES</a:t>
            </a:r>
            <a:endParaRPr/>
          </a:p>
        </p:txBody>
      </p:sp>
      <p:sp>
        <p:nvSpPr>
          <p:cNvPr id="257" name="Google Shape;257;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263" name="Google Shape;263;p1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4" name="Google Shape;264;p14"/>
          <p:cNvSpPr/>
          <p:nvPr/>
        </p:nvSpPr>
        <p:spPr>
          <a:xfrm>
            <a:off x="387220" y="1418254"/>
            <a:ext cx="8494970" cy="2015936"/>
          </a:xfrm>
          <a:prstGeom prst="rect">
            <a:avLst/>
          </a:prstGeom>
          <a:noFill/>
          <a:ln>
            <a:noFill/>
          </a:ln>
        </p:spPr>
        <p:txBody>
          <a:bodyPr anchorCtr="0" anchor="t" bIns="45700" lIns="91425" spcFirstLastPara="1" rIns="91425" wrap="square" tIns="45700">
            <a:spAutoFit/>
          </a:bodyPr>
          <a:lstStyle/>
          <a:p>
            <a:pPr indent="-395288" lvl="0" marL="395288" marR="0" rtl="0" algn="l">
              <a:spcBef>
                <a:spcPts val="0"/>
              </a:spcBef>
              <a:spcAft>
                <a:spcPts val="0"/>
              </a:spcAft>
              <a:buClr>
                <a:schemeClr val="dk1"/>
              </a:buClr>
              <a:buSzPts val="2000"/>
              <a:buFont typeface="Calibri"/>
              <a:buNone/>
            </a:pPr>
            <a:r>
              <a:rPr b="1" lang="en-US" sz="2000">
                <a:solidFill>
                  <a:schemeClr val="dk1"/>
                </a:solidFill>
                <a:latin typeface="Calibri"/>
                <a:ea typeface="Calibri"/>
                <a:cs typeface="Calibri"/>
                <a:sym typeface="Calibri"/>
              </a:rPr>
              <a:t>GIEC</a:t>
            </a:r>
            <a:r>
              <a:rPr lang="en-US" sz="2000">
                <a:solidFill>
                  <a:schemeClr val="dk1"/>
                </a:solidFill>
                <a:latin typeface="Calibri"/>
                <a:ea typeface="Calibri"/>
                <a:cs typeface="Calibri"/>
                <a:sym typeface="Calibri"/>
              </a:rPr>
              <a:t> : 2014. Cinquième rapport d'évaluation du Groupe d'experts intergouvernemental sur l'évolution du climat. Genève, Suisse. https://www.ipcc.ch/report/ar5/syr/ </a:t>
            </a:r>
            <a:endParaRPr sz="20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000"/>
              <a:buFont typeface="Calibri"/>
              <a:buNone/>
            </a:pPr>
            <a:r>
              <a:rPr b="1" lang="en-US" sz="2000">
                <a:solidFill>
                  <a:schemeClr val="dk1"/>
                </a:solidFill>
                <a:latin typeface="Calibri"/>
                <a:ea typeface="Calibri"/>
                <a:cs typeface="Calibri"/>
                <a:sym typeface="Calibri"/>
              </a:rPr>
              <a:t>CCR</a:t>
            </a:r>
            <a:r>
              <a:rPr lang="en-US" sz="2000">
                <a:solidFill>
                  <a:schemeClr val="dk1"/>
                </a:solidFill>
                <a:latin typeface="Calibri"/>
                <a:ea typeface="Calibri"/>
                <a:cs typeface="Calibri"/>
                <a:sym typeface="Calibri"/>
              </a:rPr>
              <a:t> : 2013. Comment élaborer un plan d'action pour l'énergie durable (PAED) dans les pays partenaires du sud de la Méditerranée, JRC88817. Centre commun de recherche, Commission européenne. http://publications.jrc.ec.europa.eu/repository/handle/JRC88817 </a:t>
            </a:r>
            <a:endParaRPr/>
          </a:p>
        </p:txBody>
      </p:sp>
      <p:sp>
        <p:nvSpPr>
          <p:cNvPr id="265" name="Google Shape;265;p14"/>
          <p:cNvSpPr txBox="1"/>
          <p:nvPr>
            <p:ph idx="1" type="body"/>
          </p:nvPr>
        </p:nvSpPr>
        <p:spPr>
          <a:xfrm>
            <a:off x="387220" y="903833"/>
            <a:ext cx="8229600" cy="51442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RÉFÉRENCES et NORMES</a:t>
            </a:r>
            <a:endParaRPr/>
          </a:p>
        </p:txBody>
      </p:sp>
      <p:sp>
        <p:nvSpPr>
          <p:cNvPr id="266" name="Google Shape;266;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5"/>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640"/>
              </a:spcBef>
              <a:spcAft>
                <a:spcPts val="0"/>
              </a:spcAft>
              <a:buClr>
                <a:schemeClr val="dk1"/>
              </a:buClr>
              <a:buSzPts val="3200"/>
              <a:buNone/>
            </a:pPr>
            <a:r>
              <a:rPr b="1" lang="en-US">
                <a:latin typeface="Calibri"/>
                <a:ea typeface="Calibri"/>
                <a:cs typeface="Calibri"/>
                <a:sym typeface="Calibri"/>
              </a:rPr>
              <a:t>EXEMPLE </a:t>
            </a:r>
            <a:endParaRPr>
              <a:latin typeface="Calibri"/>
              <a:ea typeface="Calibri"/>
              <a:cs typeface="Calibri"/>
              <a:sym typeface="Calibri"/>
            </a:endParaRPr>
          </a:p>
          <a:p>
            <a:pPr indent="0" lvl="0" marL="0" rtl="0" algn="l">
              <a:spcBef>
                <a:spcPts val="0"/>
              </a:spcBef>
              <a:spcAft>
                <a:spcPts val="0"/>
              </a:spcAft>
              <a:buClr>
                <a:schemeClr val="dk1"/>
              </a:buClr>
              <a:buSzPts val="2400"/>
              <a:buNone/>
            </a:pPr>
            <a:r>
              <a:t/>
            </a:r>
            <a:endParaRPr sz="2400"/>
          </a:p>
        </p:txBody>
      </p:sp>
      <p:sp>
        <p:nvSpPr>
          <p:cNvPr id="272" name="Google Shape;272;p15"/>
          <p:cNvSpPr txBox="1"/>
          <p:nvPr>
            <p:ph idx="12" type="sldNum"/>
          </p:nvPr>
        </p:nvSpPr>
        <p:spPr>
          <a:xfrm>
            <a:off x="7010400" y="6548846"/>
            <a:ext cx="2133600" cy="309154"/>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3" name="Google Shape;273;p1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274" name="Google Shape;274;p1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80" name="Google Shape;280;p16"/>
          <p:cNvSpPr txBox="1"/>
          <p:nvPr>
            <p:ph idx="4294967295"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200"/>
              <a:buNone/>
            </a:pPr>
            <a:r>
              <a:rPr lang="en-US" sz="2200"/>
              <a:t>Une petite ville a une superficie totale de 13,1 kilomètres carrés et 72500 habitants. La consommation d'énergie pour tous les secteurs est disponible par source d'énergie</a:t>
            </a:r>
            <a:endParaRPr/>
          </a:p>
        </p:txBody>
      </p:sp>
      <p:sp>
        <p:nvSpPr>
          <p:cNvPr id="281" name="Google Shape;281;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u="sng">
              <a:solidFill>
                <a:srgbClr val="1A965E"/>
              </a:solidFill>
            </a:endParaRPr>
          </a:p>
        </p:txBody>
      </p:sp>
      <p:grpSp>
        <p:nvGrpSpPr>
          <p:cNvPr id="282" name="Google Shape;282;p16"/>
          <p:cNvGrpSpPr/>
          <p:nvPr/>
        </p:nvGrpSpPr>
        <p:grpSpPr>
          <a:xfrm>
            <a:off x="340512" y="3803527"/>
            <a:ext cx="8514080" cy="1145373"/>
            <a:chOff x="340512" y="3584452"/>
            <a:chExt cx="8514080" cy="1145373"/>
          </a:xfrm>
        </p:grpSpPr>
        <p:sp>
          <p:nvSpPr>
            <p:cNvPr id="283" name="Google Shape;283;p16"/>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de la ville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84" name="Google Shape;284;p16"/>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85" name="Google Shape;285;p1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7"/>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2" name="Google Shape;292;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sp>
        <p:nvSpPr>
          <p:cNvPr id="293" name="Google Shape;293;p17"/>
          <p:cNvSpPr/>
          <p:nvPr/>
        </p:nvSpPr>
        <p:spPr>
          <a:xfrm>
            <a:off x="184052" y="820521"/>
            <a:ext cx="28512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294" name="Google Shape;294;p17"/>
          <p:cNvSpPr/>
          <p:nvPr/>
        </p:nvSpPr>
        <p:spPr>
          <a:xfrm>
            <a:off x="7630218" y="836500"/>
            <a:ext cx="11962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graphicFrame>
        <p:nvGraphicFramePr>
          <p:cNvPr id="295" name="Google Shape;295;p17"/>
          <p:cNvGraphicFramePr/>
          <p:nvPr/>
        </p:nvGraphicFramePr>
        <p:xfrm>
          <a:off x="1107600" y="1401489"/>
          <a:ext cx="3000000" cy="3000000"/>
        </p:xfrm>
        <a:graphic>
          <a:graphicData uri="http://schemas.openxmlformats.org/drawingml/2006/table">
            <a:tbl>
              <a:tblPr bandRow="1" firstRow="1">
                <a:noFill/>
                <a:tableStyleId>{6CE7E230-6C03-49AB-99E0-FBA2A9E54F89}</a:tableStyleId>
              </a:tblPr>
              <a:tblGrid>
                <a:gridCol w="2052000"/>
                <a:gridCol w="1219200"/>
                <a:gridCol w="1219200"/>
                <a:gridCol w="1219200"/>
                <a:gridCol w="1219200"/>
              </a:tblGrid>
              <a:tr h="370850">
                <a:tc rowSpan="2">
                  <a:txBody>
                    <a:bodyPr/>
                    <a:lstStyle/>
                    <a:p>
                      <a:pPr indent="0" lvl="0" marL="0" marR="0" rtl="0" algn="l">
                        <a:spcBef>
                          <a:spcPts val="0"/>
                        </a:spcBef>
                        <a:spcAft>
                          <a:spcPts val="0"/>
                        </a:spcAft>
                        <a:buNone/>
                      </a:pPr>
                      <a:r>
                        <a:t/>
                      </a:r>
                      <a:endParaRPr sz="1600">
                        <a:latin typeface="Calibri"/>
                        <a:ea typeface="Calibri"/>
                        <a:cs typeface="Calibri"/>
                        <a:sym typeface="Calibri"/>
                      </a:endParaRPr>
                    </a:p>
                  </a:txBody>
                  <a:tcPr marT="45725" marB="45725" marR="91450" marL="91450"/>
                </a:tc>
                <a:tc gridSpan="4">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Consommation (MWh)</a:t>
                      </a:r>
                      <a:endParaRPr b="0" i="0" sz="1600" u="none" strike="noStrike">
                        <a:solidFill>
                          <a:srgbClr val="000000"/>
                        </a:solidFill>
                        <a:latin typeface="Calibri"/>
                        <a:ea typeface="Calibri"/>
                        <a:cs typeface="Calibri"/>
                        <a:sym typeface="Calibri"/>
                      </a:endParaRPr>
                    </a:p>
                  </a:txBody>
                  <a:tcPr marT="6350" marB="0" marR="6350" marL="6350" anchor="ctr"/>
                </a:tc>
                <a:tc hMerge="1"/>
                <a:tc hMerge="1"/>
                <a:tc hMerge="1"/>
              </a:tr>
              <a:tr h="370850">
                <a:tc vMerge="1"/>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Électricité </a:t>
                      </a:r>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Fioul </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Gaz naturel </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Essence</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publics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2 457,4</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3 423,2</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Écoles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947,2</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1 887,8</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Crèches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216,0</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278,99</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résidentiels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119664,5</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154224</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110646,9</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non résidentiels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184417,3</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21 096</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99556,56</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Véhicules publics</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2 276,7</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725,4</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440,7</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Véhicules privés</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12506</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463888</a:t>
                      </a:r>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Transports publics </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3152,94</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100,4</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Éclairage public</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18219,5</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r">
                        <a:spcBef>
                          <a:spcPts val="0"/>
                        </a:spcBef>
                        <a:spcAft>
                          <a:spcPts val="0"/>
                        </a:spcAft>
                        <a:buNone/>
                      </a:pPr>
                      <a:r>
                        <a:rPr b="1" i="0" lang="en-US" sz="1600" u="none" strike="noStrike">
                          <a:solidFill>
                            <a:srgbClr val="000000"/>
                          </a:solidFill>
                          <a:latin typeface="Calibri"/>
                          <a:ea typeface="Calibri"/>
                          <a:cs typeface="Calibri"/>
                          <a:sym typeface="Calibri"/>
                        </a:rPr>
                        <a:t>Total</a:t>
                      </a:r>
                      <a:endParaRPr b="1"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1" i="0" lang="en-US" sz="1600" u="none" strike="noStrike">
                          <a:solidFill>
                            <a:srgbClr val="000000"/>
                          </a:solidFill>
                          <a:latin typeface="Calibri"/>
                          <a:ea typeface="Calibri"/>
                          <a:cs typeface="Calibri"/>
                          <a:sym typeface="Calibri"/>
                        </a:rPr>
                        <a:t>325921,9</a:t>
                      </a:r>
                      <a:endParaRPr/>
                    </a:p>
                  </a:txBody>
                  <a:tcPr marT="6350" marB="0" marR="6350" marL="6350" anchor="ctr"/>
                </a:tc>
                <a:tc>
                  <a:txBody>
                    <a:bodyPr/>
                    <a:lstStyle/>
                    <a:p>
                      <a:pPr indent="0" lvl="0" marL="0" marR="0" rtl="0" algn="ctr">
                        <a:spcBef>
                          <a:spcPts val="0"/>
                        </a:spcBef>
                        <a:spcAft>
                          <a:spcPts val="0"/>
                        </a:spcAft>
                        <a:buNone/>
                      </a:pPr>
                      <a:r>
                        <a:rPr b="1" i="0" lang="en-US" sz="1600" u="none" strike="noStrike">
                          <a:solidFill>
                            <a:srgbClr val="000000"/>
                          </a:solidFill>
                          <a:latin typeface="Calibri"/>
                          <a:ea typeface="Calibri"/>
                          <a:cs typeface="Calibri"/>
                          <a:sym typeface="Calibri"/>
                        </a:rPr>
                        <a:t>193534,6</a:t>
                      </a:r>
                      <a:endParaRPr/>
                    </a:p>
                  </a:txBody>
                  <a:tcPr marT="6350" marB="0" marR="6350" marL="6350" anchor="ctr"/>
                </a:tc>
                <a:tc>
                  <a:txBody>
                    <a:bodyPr/>
                    <a:lstStyle/>
                    <a:p>
                      <a:pPr indent="0" lvl="0" marL="0" marR="0" rtl="0" algn="ctr">
                        <a:spcBef>
                          <a:spcPts val="0"/>
                        </a:spcBef>
                        <a:spcAft>
                          <a:spcPts val="0"/>
                        </a:spcAft>
                        <a:buNone/>
                      </a:pPr>
                      <a:r>
                        <a:rPr b="1" i="0" lang="en-US" sz="1600" u="none" strike="noStrike">
                          <a:solidFill>
                            <a:srgbClr val="000000"/>
                          </a:solidFill>
                          <a:latin typeface="Calibri"/>
                          <a:ea typeface="Calibri"/>
                          <a:cs typeface="Calibri"/>
                          <a:sym typeface="Calibri"/>
                        </a:rPr>
                        <a:t>216340,3</a:t>
                      </a:r>
                      <a:endParaRPr/>
                    </a:p>
                  </a:txBody>
                  <a:tcPr marT="6350" marB="0" marR="6350" marL="6350" anchor="ctr"/>
                </a:tc>
                <a:tc>
                  <a:txBody>
                    <a:bodyPr/>
                    <a:lstStyle/>
                    <a:p>
                      <a:pPr indent="0" lvl="0" marL="0" marR="0" rtl="0" algn="ctr">
                        <a:spcBef>
                          <a:spcPts val="0"/>
                        </a:spcBef>
                        <a:spcAft>
                          <a:spcPts val="0"/>
                        </a:spcAft>
                        <a:buNone/>
                      </a:pPr>
                      <a:r>
                        <a:rPr b="1" i="0" lang="en-US" sz="1600" u="none" strike="noStrike">
                          <a:solidFill>
                            <a:srgbClr val="000000"/>
                          </a:solidFill>
                          <a:latin typeface="Calibri"/>
                          <a:ea typeface="Calibri"/>
                          <a:cs typeface="Calibri"/>
                          <a:sym typeface="Calibri"/>
                        </a:rPr>
                        <a:t>464328,7</a:t>
                      </a:r>
                      <a:endParaRPr/>
                    </a:p>
                  </a:txBody>
                  <a:tcPr marT="6350" marB="0" marR="6350" marL="6350" anchor="ctr"/>
                </a:tc>
              </a:tr>
            </a:tbl>
          </a:graphicData>
        </a:graphic>
      </p:graphicFrame>
      <p:sp>
        <p:nvSpPr>
          <p:cNvPr id="296" name="Google Shape;296;p1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p18"/>
          <p:cNvPicPr preferRelativeResize="0"/>
          <p:nvPr/>
        </p:nvPicPr>
        <p:blipFill rotWithShape="1">
          <a:blip r:embed="rId3">
            <a:alphaModFix/>
          </a:blip>
          <a:srcRect b="0" l="0" r="0" t="0"/>
          <a:stretch/>
        </p:blipFill>
        <p:spPr>
          <a:xfrm>
            <a:off x="5773207" y="4829388"/>
            <a:ext cx="2392145" cy="1581296"/>
          </a:xfrm>
          <a:prstGeom prst="rect">
            <a:avLst/>
          </a:prstGeom>
          <a:noFill/>
          <a:ln>
            <a:noFill/>
          </a:ln>
        </p:spPr>
      </p:pic>
      <p:sp>
        <p:nvSpPr>
          <p:cNvPr id="302" name="Google Shape;302;p1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3" name="Google Shape;303;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a:solidFill>
                <a:srgbClr val="00B050"/>
              </a:solidFill>
            </a:endParaRPr>
          </a:p>
        </p:txBody>
      </p:sp>
      <p:sp>
        <p:nvSpPr>
          <p:cNvPr id="304" name="Google Shape;304;p18"/>
          <p:cNvSpPr/>
          <p:nvPr/>
        </p:nvSpPr>
        <p:spPr>
          <a:xfrm>
            <a:off x="7612602" y="938100"/>
            <a:ext cx="112499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305" name="Google Shape;305;p18"/>
          <p:cNvSpPr/>
          <p:nvPr/>
        </p:nvSpPr>
        <p:spPr>
          <a:xfrm>
            <a:off x="327621" y="1104014"/>
            <a:ext cx="799963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par source énergétique</a:t>
            </a:r>
            <a:endParaRPr b="1" sz="2000">
              <a:solidFill>
                <a:schemeClr val="dk1"/>
              </a:solidFill>
              <a:latin typeface="Calibri"/>
              <a:ea typeface="Calibri"/>
              <a:cs typeface="Calibri"/>
              <a:sym typeface="Calibri"/>
            </a:endParaRPr>
          </a:p>
        </p:txBody>
      </p:sp>
      <p:sp>
        <p:nvSpPr>
          <p:cNvPr id="306" name="Google Shape;306;p18"/>
          <p:cNvSpPr/>
          <p:nvPr/>
        </p:nvSpPr>
        <p:spPr>
          <a:xfrm>
            <a:off x="257590" y="2416382"/>
            <a:ext cx="912878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Gaz naturel[(216340,3 MWh x 237 kgCO</a:t>
            </a:r>
            <a:r>
              <a:rPr baseline="-25000" lang="en-US" sz="2000">
                <a:solidFill>
                  <a:schemeClr val="dk1"/>
                </a:solidFill>
                <a:latin typeface="Calibri"/>
                <a:ea typeface="Calibri"/>
                <a:cs typeface="Calibri"/>
                <a:sym typeface="Calibri"/>
              </a:rPr>
              <a:t>2 éq./MWh </a:t>
            </a:r>
            <a:r>
              <a:rPr lang="en-US" sz="2000">
                <a:solidFill>
                  <a:schemeClr val="dk1"/>
                </a:solidFill>
                <a:latin typeface="Calibri"/>
                <a:ea typeface="Calibri"/>
                <a:cs typeface="Calibri"/>
                <a:sym typeface="Calibri"/>
              </a:rPr>
              <a:t>)/1000000] = </a:t>
            </a:r>
            <a:r>
              <a:rPr b="1" lang="en-US" sz="2000">
                <a:solidFill>
                  <a:schemeClr val="dk1"/>
                </a:solidFill>
                <a:latin typeface="Calibri"/>
                <a:ea typeface="Calibri"/>
                <a:cs typeface="Calibri"/>
                <a:sym typeface="Calibri"/>
              </a:rPr>
              <a:t>51,3 </a:t>
            </a:r>
            <a:r>
              <a:rPr lang="en-US" sz="2000">
                <a:solidFill>
                  <a:schemeClr val="dk1"/>
                </a:solidFill>
                <a:latin typeface="Calibri"/>
                <a:ea typeface="Calibri"/>
                <a:cs typeface="Calibri"/>
                <a:sym typeface="Calibri"/>
              </a:rPr>
              <a:t>tCO</a:t>
            </a:r>
            <a:r>
              <a:rPr baseline="-25000" lang="en-US" sz="2000">
                <a:solidFill>
                  <a:schemeClr val="dk1"/>
                </a:solidFill>
                <a:latin typeface="Calibri"/>
                <a:ea typeface="Calibri"/>
                <a:cs typeface="Calibri"/>
                <a:sym typeface="Calibri"/>
              </a:rPr>
              <a:t>2 </a:t>
            </a:r>
            <a:r>
              <a:rPr lang="en-US" sz="2000">
                <a:solidFill>
                  <a:schemeClr val="dk1"/>
                </a:solidFill>
                <a:latin typeface="Calibri"/>
                <a:ea typeface="Calibri"/>
                <a:cs typeface="Calibri"/>
                <a:sym typeface="Calibri"/>
              </a:rPr>
              <a:t>éq </a:t>
            </a:r>
            <a:endParaRPr baseline="30000" sz="2000">
              <a:solidFill>
                <a:schemeClr val="dk1"/>
              </a:solidFill>
              <a:latin typeface="Calibri"/>
              <a:ea typeface="Calibri"/>
              <a:cs typeface="Calibri"/>
              <a:sym typeface="Calibri"/>
            </a:endParaRPr>
          </a:p>
        </p:txBody>
      </p:sp>
      <p:sp>
        <p:nvSpPr>
          <p:cNvPr id="307" name="Google Shape;307;p18"/>
          <p:cNvSpPr/>
          <p:nvPr/>
        </p:nvSpPr>
        <p:spPr>
          <a:xfrm>
            <a:off x="7608186" y="3772069"/>
            <a:ext cx="118021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08" name="Google Shape;308;p18"/>
          <p:cNvSpPr/>
          <p:nvPr/>
        </p:nvSpPr>
        <p:spPr>
          <a:xfrm>
            <a:off x="257094" y="3983203"/>
            <a:ext cx="774037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Population totale de </a:t>
            </a:r>
            <a:r>
              <a:rPr lang="en-US" sz="2000">
                <a:solidFill>
                  <a:schemeClr val="dk1"/>
                </a:solidFill>
                <a:latin typeface="Calibri"/>
                <a:ea typeface="Calibri"/>
                <a:cs typeface="Calibri"/>
                <a:sym typeface="Calibri"/>
              </a:rPr>
              <a:t>la ville : </a:t>
            </a:r>
            <a:r>
              <a:rPr b="1" lang="en-US" sz="2000">
                <a:solidFill>
                  <a:schemeClr val="dk1"/>
                </a:solidFill>
                <a:latin typeface="Calibri"/>
                <a:ea typeface="Calibri"/>
                <a:cs typeface="Calibri"/>
                <a:sym typeface="Calibri"/>
              </a:rPr>
              <a:t>72500 </a:t>
            </a:r>
            <a:r>
              <a:rPr lang="en-US" sz="2000">
                <a:solidFill>
                  <a:schemeClr val="dk1"/>
                </a:solidFill>
                <a:latin typeface="Calibri"/>
                <a:ea typeface="Calibri"/>
                <a:cs typeface="Calibri"/>
                <a:sym typeface="Calibri"/>
              </a:rPr>
              <a:t>habitants</a:t>
            </a:r>
            <a:endParaRPr baseline="-25000" sz="2000">
              <a:solidFill>
                <a:schemeClr val="dk1"/>
              </a:solidFill>
              <a:latin typeface="Calibri"/>
              <a:ea typeface="Calibri"/>
              <a:cs typeface="Calibri"/>
              <a:sym typeface="Calibri"/>
            </a:endParaRPr>
          </a:p>
        </p:txBody>
      </p:sp>
      <p:sp>
        <p:nvSpPr>
          <p:cNvPr id="309" name="Google Shape;309;p18"/>
          <p:cNvSpPr/>
          <p:nvPr/>
        </p:nvSpPr>
        <p:spPr>
          <a:xfrm>
            <a:off x="257590" y="1960253"/>
            <a:ext cx="873604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Mazout [(193534,6 MWh x 305 kgCO</a:t>
            </a:r>
            <a:r>
              <a:rPr baseline="-25000" lang="en-US" sz="2000">
                <a:solidFill>
                  <a:schemeClr val="dk1"/>
                </a:solidFill>
                <a:latin typeface="Calibri"/>
                <a:ea typeface="Calibri"/>
                <a:cs typeface="Calibri"/>
                <a:sym typeface="Calibri"/>
              </a:rPr>
              <a:t>2 éq./MWh </a:t>
            </a:r>
            <a:r>
              <a:rPr lang="en-US" sz="2000">
                <a:solidFill>
                  <a:schemeClr val="dk1"/>
                </a:solidFill>
                <a:latin typeface="Calibri"/>
                <a:ea typeface="Calibri"/>
                <a:cs typeface="Calibri"/>
                <a:sym typeface="Calibri"/>
              </a:rPr>
              <a:t>)/1000000] = </a:t>
            </a:r>
            <a:r>
              <a:rPr b="1" lang="en-US" sz="2000">
                <a:solidFill>
                  <a:schemeClr val="dk1"/>
                </a:solidFill>
                <a:latin typeface="Calibri"/>
                <a:ea typeface="Calibri"/>
                <a:cs typeface="Calibri"/>
                <a:sym typeface="Calibri"/>
              </a:rPr>
              <a:t>59,0 </a:t>
            </a:r>
            <a:r>
              <a:rPr lang="en-US" sz="2000">
                <a:solidFill>
                  <a:schemeClr val="dk1"/>
                </a:solidFill>
                <a:latin typeface="Calibri"/>
                <a:ea typeface="Calibri"/>
                <a:cs typeface="Calibri"/>
                <a:sym typeface="Calibri"/>
              </a:rPr>
              <a:t>tCO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eq </a:t>
            </a:r>
            <a:endParaRPr baseline="30000" sz="2000">
              <a:solidFill>
                <a:schemeClr val="dk1"/>
              </a:solidFill>
              <a:latin typeface="Calibri"/>
              <a:ea typeface="Calibri"/>
              <a:cs typeface="Calibri"/>
              <a:sym typeface="Calibri"/>
            </a:endParaRPr>
          </a:p>
        </p:txBody>
      </p:sp>
      <p:sp>
        <p:nvSpPr>
          <p:cNvPr id="310" name="Google Shape;310;p18"/>
          <p:cNvSpPr/>
          <p:nvPr/>
        </p:nvSpPr>
        <p:spPr>
          <a:xfrm>
            <a:off x="257590" y="2872511"/>
            <a:ext cx="910473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Essence[(464328,7 MWh x 299 kgCO</a:t>
            </a:r>
            <a:r>
              <a:rPr baseline="-25000" lang="en-US" sz="2000">
                <a:solidFill>
                  <a:schemeClr val="dk1"/>
                </a:solidFill>
                <a:latin typeface="Calibri"/>
                <a:ea typeface="Calibri"/>
                <a:cs typeface="Calibri"/>
                <a:sym typeface="Calibri"/>
              </a:rPr>
              <a:t>2 éq./MWh </a:t>
            </a:r>
            <a:r>
              <a:rPr lang="en-US" sz="2000">
                <a:solidFill>
                  <a:schemeClr val="dk1"/>
                </a:solidFill>
                <a:latin typeface="Calibri"/>
                <a:ea typeface="Calibri"/>
                <a:cs typeface="Calibri"/>
                <a:sym typeface="Calibri"/>
              </a:rPr>
              <a:t>)/1000000] = </a:t>
            </a:r>
            <a:r>
              <a:rPr b="1" lang="en-US" sz="2000">
                <a:solidFill>
                  <a:schemeClr val="dk1"/>
                </a:solidFill>
                <a:latin typeface="Calibri"/>
                <a:ea typeface="Calibri"/>
                <a:cs typeface="Calibri"/>
                <a:sym typeface="Calibri"/>
              </a:rPr>
              <a:t>138,8 </a:t>
            </a:r>
            <a:r>
              <a:rPr lang="en-US" sz="2000">
                <a:solidFill>
                  <a:schemeClr val="dk1"/>
                </a:solidFill>
                <a:latin typeface="Calibri"/>
                <a:ea typeface="Calibri"/>
                <a:cs typeface="Calibri"/>
                <a:sym typeface="Calibri"/>
              </a:rPr>
              <a:t>tCO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eq </a:t>
            </a:r>
            <a:endParaRPr baseline="30000" sz="2000">
              <a:solidFill>
                <a:schemeClr val="dk1"/>
              </a:solidFill>
              <a:latin typeface="Calibri"/>
              <a:ea typeface="Calibri"/>
              <a:cs typeface="Calibri"/>
              <a:sym typeface="Calibri"/>
            </a:endParaRPr>
          </a:p>
        </p:txBody>
      </p:sp>
      <p:sp>
        <p:nvSpPr>
          <p:cNvPr id="311" name="Google Shape;311;p18"/>
          <p:cNvSpPr/>
          <p:nvPr/>
        </p:nvSpPr>
        <p:spPr>
          <a:xfrm>
            <a:off x="257590" y="1504124"/>
            <a:ext cx="88764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Électricité[(325921,9 MWh x 1167 kgCO</a:t>
            </a:r>
            <a:r>
              <a:rPr baseline="-25000" lang="en-US" sz="2000">
                <a:solidFill>
                  <a:schemeClr val="dk1"/>
                </a:solidFill>
                <a:latin typeface="Calibri"/>
                <a:ea typeface="Calibri"/>
                <a:cs typeface="Calibri"/>
                <a:sym typeface="Calibri"/>
              </a:rPr>
              <a:t>2 eq</a:t>
            </a:r>
            <a:r>
              <a:rPr lang="en-US" sz="2000">
                <a:solidFill>
                  <a:schemeClr val="dk1"/>
                </a:solidFill>
                <a:latin typeface="Calibri"/>
                <a:ea typeface="Calibri"/>
                <a:cs typeface="Calibri"/>
                <a:sym typeface="Calibri"/>
              </a:rPr>
              <a:t>./MWh )/1000000]= </a:t>
            </a:r>
            <a:r>
              <a:rPr b="1" lang="en-US" sz="2000">
                <a:solidFill>
                  <a:schemeClr val="dk1"/>
                </a:solidFill>
                <a:latin typeface="Calibri"/>
                <a:ea typeface="Calibri"/>
                <a:cs typeface="Calibri"/>
                <a:sym typeface="Calibri"/>
              </a:rPr>
              <a:t>380,4 </a:t>
            </a:r>
            <a:r>
              <a:rPr lang="en-US" sz="2000">
                <a:solidFill>
                  <a:schemeClr val="dk1"/>
                </a:solidFill>
                <a:latin typeface="Calibri"/>
                <a:ea typeface="Calibri"/>
                <a:cs typeface="Calibri"/>
                <a:sym typeface="Calibri"/>
              </a:rPr>
              <a:t>tCO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eq </a:t>
            </a:r>
            <a:endParaRPr baseline="30000" sz="2000">
              <a:solidFill>
                <a:schemeClr val="dk1"/>
              </a:solidFill>
              <a:latin typeface="Calibri"/>
              <a:ea typeface="Calibri"/>
              <a:cs typeface="Calibri"/>
              <a:sym typeface="Calibri"/>
            </a:endParaRPr>
          </a:p>
        </p:txBody>
      </p:sp>
      <p:sp>
        <p:nvSpPr>
          <p:cNvPr id="312" name="Google Shape;312;p18"/>
          <p:cNvSpPr/>
          <p:nvPr/>
        </p:nvSpPr>
        <p:spPr>
          <a:xfrm>
            <a:off x="7608186" y="4420366"/>
            <a:ext cx="115481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13" name="Google Shape;313;p18"/>
          <p:cNvSpPr/>
          <p:nvPr/>
        </p:nvSpPr>
        <p:spPr>
          <a:xfrm>
            <a:off x="257094" y="4512820"/>
            <a:ext cx="790825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par habitant</a:t>
            </a:r>
            <a:endParaRPr b="1" sz="2000">
              <a:solidFill>
                <a:schemeClr val="dk1"/>
              </a:solidFill>
              <a:latin typeface="Calibri"/>
              <a:ea typeface="Calibri"/>
              <a:cs typeface="Calibri"/>
              <a:sym typeface="Calibri"/>
            </a:endParaRPr>
          </a:p>
        </p:txBody>
      </p:sp>
      <p:grpSp>
        <p:nvGrpSpPr>
          <p:cNvPr id="314" name="Google Shape;314;p18"/>
          <p:cNvGrpSpPr/>
          <p:nvPr/>
        </p:nvGrpSpPr>
        <p:grpSpPr>
          <a:xfrm>
            <a:off x="951056" y="4912930"/>
            <a:ext cx="7634710" cy="1451122"/>
            <a:chOff x="1057193" y="4877535"/>
            <a:chExt cx="7634710" cy="1451122"/>
          </a:xfrm>
        </p:grpSpPr>
        <p:sp>
          <p:nvSpPr>
            <p:cNvPr id="315" name="Google Shape;315;p18"/>
            <p:cNvSpPr/>
            <p:nvPr/>
          </p:nvSpPr>
          <p:spPr>
            <a:xfrm>
              <a:off x="3546509" y="4974726"/>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Nombre total d'habitants</a:t>
              </a:r>
              <a:endParaRPr b="1" i="1" sz="1600">
                <a:solidFill>
                  <a:schemeClr val="dk1"/>
                </a:solidFill>
                <a:latin typeface="Calibri"/>
                <a:ea typeface="Calibri"/>
                <a:cs typeface="Calibri"/>
                <a:sym typeface="Calibri"/>
              </a:endParaRPr>
            </a:p>
          </p:txBody>
        </p:sp>
        <p:sp>
          <p:nvSpPr>
            <p:cNvPr id="316" name="Google Shape;316;p18"/>
            <p:cNvSpPr txBox="1"/>
            <p:nvPr/>
          </p:nvSpPr>
          <p:spPr>
            <a:xfrm>
              <a:off x="1103158" y="5568053"/>
              <a:ext cx="168122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629,5 tCO</a:t>
              </a:r>
              <a:r>
                <a:rPr baseline="-25000" lang="en-US" sz="2000" u="sng">
                  <a:solidFill>
                    <a:schemeClr val="dk1"/>
                  </a:solidFill>
                  <a:latin typeface="Calibri"/>
                  <a:ea typeface="Calibri"/>
                  <a:cs typeface="Calibri"/>
                  <a:sym typeface="Calibri"/>
                </a:rPr>
                <a:t>2 </a:t>
              </a:r>
              <a:r>
                <a:rPr lang="en-US" sz="2000" u="sng">
                  <a:solidFill>
                    <a:schemeClr val="dk1"/>
                  </a:solidFill>
                  <a:latin typeface="Calibri"/>
                  <a:ea typeface="Calibri"/>
                  <a:cs typeface="Calibri"/>
                  <a:sym typeface="Calibri"/>
                </a:rPr>
                <a:t>éq </a:t>
              </a:r>
              <a:endParaRPr/>
            </a:p>
          </p:txBody>
        </p:sp>
        <p:sp>
          <p:nvSpPr>
            <p:cNvPr id="317" name="Google Shape;317;p18"/>
            <p:cNvSpPr/>
            <p:nvPr/>
          </p:nvSpPr>
          <p:spPr>
            <a:xfrm>
              <a:off x="2722196" y="5306443"/>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18" name="Google Shape;318;p18"/>
            <p:cNvSpPr/>
            <p:nvPr/>
          </p:nvSpPr>
          <p:spPr>
            <a:xfrm>
              <a:off x="5378942" y="5306443"/>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19" name="Google Shape;319;p18"/>
            <p:cNvSpPr/>
            <p:nvPr/>
          </p:nvSpPr>
          <p:spPr>
            <a:xfrm>
              <a:off x="1057193" y="4877535"/>
              <a:ext cx="2043245" cy="666351"/>
            </a:xfrm>
            <a:prstGeom prst="roundRect">
              <a:avLst>
                <a:gd fmla="val 16667" name="adj"/>
              </a:avLst>
            </a:prstGeom>
            <a:solidFill>
              <a:srgbClr val="CCC0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Émissions totales de CO</a:t>
              </a:r>
              <a:r>
                <a:rPr b="1" baseline="-25000" lang="en-US" sz="1800">
                  <a:solidFill>
                    <a:schemeClr val="lt1"/>
                  </a:solidFill>
                  <a:latin typeface="Calibri"/>
                  <a:ea typeface="Calibri"/>
                  <a:cs typeface="Calibri"/>
                  <a:sym typeface="Calibri"/>
                </a:rPr>
                <a:t>2</a:t>
              </a:r>
              <a:r>
                <a:rPr b="1" lang="en-US" sz="1800">
                  <a:solidFill>
                    <a:schemeClr val="lt1"/>
                  </a:solidFill>
                  <a:latin typeface="Calibri"/>
                  <a:ea typeface="Calibri"/>
                  <a:cs typeface="Calibri"/>
                  <a:sym typeface="Calibri"/>
                </a:rPr>
                <a:t> éq.</a:t>
              </a:r>
              <a:endParaRPr b="1" sz="1800">
                <a:solidFill>
                  <a:schemeClr val="lt1"/>
                </a:solidFill>
                <a:latin typeface="Calibri"/>
                <a:ea typeface="Calibri"/>
                <a:cs typeface="Calibri"/>
                <a:sym typeface="Calibri"/>
              </a:endParaRPr>
            </a:p>
          </p:txBody>
        </p:sp>
        <p:sp>
          <p:nvSpPr>
            <p:cNvPr id="320" name="Google Shape;320;p18"/>
            <p:cNvSpPr txBox="1"/>
            <p:nvPr/>
          </p:nvSpPr>
          <p:spPr>
            <a:xfrm>
              <a:off x="3314788" y="5568053"/>
              <a:ext cx="206428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72500 habitants</a:t>
              </a:r>
              <a:endParaRPr baseline="30000" sz="2000" u="sng">
                <a:solidFill>
                  <a:schemeClr val="dk1"/>
                </a:solidFill>
                <a:latin typeface="Calibri"/>
                <a:ea typeface="Calibri"/>
                <a:cs typeface="Calibri"/>
                <a:sym typeface="Calibri"/>
              </a:endParaRPr>
            </a:p>
          </p:txBody>
        </p:sp>
        <p:sp>
          <p:nvSpPr>
            <p:cNvPr id="321" name="Google Shape;321;p18"/>
            <p:cNvSpPr/>
            <p:nvPr/>
          </p:nvSpPr>
          <p:spPr>
            <a:xfrm>
              <a:off x="5731105" y="5374550"/>
              <a:ext cx="2960798" cy="954107"/>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2800" u="sng">
                  <a:solidFill>
                    <a:srgbClr val="FF0000"/>
                  </a:solidFill>
                  <a:latin typeface="Calibri"/>
                  <a:ea typeface="Calibri"/>
                  <a:cs typeface="Calibri"/>
                  <a:sym typeface="Calibri"/>
                </a:rPr>
                <a:t>0,009 tCO</a:t>
              </a:r>
              <a:r>
                <a:rPr baseline="-25000" lang="en-US" sz="2800" u="sng">
                  <a:solidFill>
                    <a:srgbClr val="FF0000"/>
                  </a:solidFill>
                  <a:latin typeface="Calibri"/>
                  <a:ea typeface="Calibri"/>
                  <a:cs typeface="Calibri"/>
                  <a:sym typeface="Calibri"/>
                </a:rPr>
                <a:t>2 </a:t>
              </a:r>
              <a:r>
                <a:rPr lang="en-US" sz="2800" u="sng">
                  <a:solidFill>
                    <a:srgbClr val="FF0000"/>
                  </a:solidFill>
                  <a:latin typeface="Calibri"/>
                  <a:ea typeface="Calibri"/>
                  <a:cs typeface="Calibri"/>
                  <a:sym typeface="Calibri"/>
                </a:rPr>
                <a:t>eq/habitant</a:t>
              </a:r>
              <a:endParaRPr baseline="30000" sz="2800" u="sng">
                <a:solidFill>
                  <a:srgbClr val="FF0000"/>
                </a:solidFill>
                <a:latin typeface="Calibri"/>
                <a:ea typeface="Calibri"/>
                <a:cs typeface="Calibri"/>
                <a:sym typeface="Calibri"/>
              </a:endParaRPr>
            </a:p>
          </p:txBody>
        </p:sp>
      </p:grpSp>
      <p:sp>
        <p:nvSpPr>
          <p:cNvPr id="322" name="Google Shape;322;p18"/>
          <p:cNvSpPr/>
          <p:nvPr/>
        </p:nvSpPr>
        <p:spPr>
          <a:xfrm>
            <a:off x="257094" y="3303066"/>
            <a:ext cx="887647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Total </a:t>
            </a:r>
            <a:r>
              <a:rPr lang="en-US" sz="2000">
                <a:solidFill>
                  <a:schemeClr val="dk1"/>
                </a:solidFill>
                <a:latin typeface="Calibri"/>
                <a:ea typeface="Calibri"/>
                <a:cs typeface="Calibri"/>
                <a:sym typeface="Calibri"/>
              </a:rPr>
              <a:t>= </a:t>
            </a:r>
            <a:r>
              <a:rPr b="1" lang="en-US" sz="2000">
                <a:solidFill>
                  <a:schemeClr val="dk1"/>
                </a:solidFill>
                <a:latin typeface="Calibri"/>
                <a:ea typeface="Calibri"/>
                <a:cs typeface="Calibri"/>
                <a:sym typeface="Calibri"/>
              </a:rPr>
              <a:t>629,5 </a:t>
            </a:r>
            <a:r>
              <a:rPr lang="en-US" sz="2000">
                <a:solidFill>
                  <a:schemeClr val="dk1"/>
                </a:solidFill>
                <a:latin typeface="Calibri"/>
                <a:ea typeface="Calibri"/>
                <a:cs typeface="Calibri"/>
                <a:sym typeface="Calibri"/>
              </a:rPr>
              <a:t>tCO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 q </a:t>
            </a:r>
            <a:endParaRPr baseline="30000" sz="2000">
              <a:solidFill>
                <a:schemeClr val="dk1"/>
              </a:solidFill>
              <a:latin typeface="Calibri"/>
              <a:ea typeface="Calibri"/>
              <a:cs typeface="Calibri"/>
              <a:sym typeface="Calibri"/>
            </a:endParaRPr>
          </a:p>
        </p:txBody>
      </p:sp>
      <p:sp>
        <p:nvSpPr>
          <p:cNvPr id="323" name="Google Shape;323;p1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19"/>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640"/>
              </a:spcBef>
              <a:spcAft>
                <a:spcPts val="0"/>
              </a:spcAft>
              <a:buClr>
                <a:schemeClr val="dk1"/>
              </a:buClr>
              <a:buSzPts val="3200"/>
              <a:buNone/>
            </a:pPr>
            <a:r>
              <a:rPr b="1" lang="en-US">
                <a:latin typeface="Calibri"/>
                <a:ea typeface="Calibri"/>
                <a:cs typeface="Calibri"/>
                <a:sym typeface="Calibri"/>
              </a:rPr>
              <a:t>EXERCICE PHYSIQUE </a:t>
            </a:r>
            <a:endParaRPr>
              <a:latin typeface="Calibri"/>
              <a:ea typeface="Calibri"/>
              <a:cs typeface="Calibri"/>
              <a:sym typeface="Calibri"/>
            </a:endParaRPr>
          </a:p>
          <a:p>
            <a:pPr indent="0" lvl="0" marL="0" rtl="0" algn="l">
              <a:spcBef>
                <a:spcPts val="0"/>
              </a:spcBef>
              <a:spcAft>
                <a:spcPts val="0"/>
              </a:spcAft>
              <a:buClr>
                <a:schemeClr val="dk1"/>
              </a:buClr>
              <a:buSzPts val="2400"/>
              <a:buNone/>
            </a:pPr>
            <a:r>
              <a:t/>
            </a:r>
            <a:endParaRPr sz="2400"/>
          </a:p>
        </p:txBody>
      </p:sp>
      <p:sp>
        <p:nvSpPr>
          <p:cNvPr id="329" name="Google Shape;329;p19"/>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30" name="Google Shape;330;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331" name="Google Shape;331;p1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pic>
        <p:nvPicPr>
          <p:cNvPr id="87" name="Google Shape;87;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88" name="Google Shape;88;p2"/>
          <p:cNvGraphicFramePr/>
          <p:nvPr/>
        </p:nvGraphicFramePr>
        <p:xfrm>
          <a:off x="487326" y="1504863"/>
          <a:ext cx="3000000" cy="3000000"/>
        </p:xfrm>
        <a:graphic>
          <a:graphicData uri="http://schemas.openxmlformats.org/drawingml/2006/table">
            <a:tbl>
              <a:tblPr bandRow="1" firstRow="1">
                <a:noFill/>
                <a:tableStyleId>{6CE7E230-6C03-49AB-99E0-FBA2A9E54F89}</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I.1.1 - ÉMISSIONS DE GAZ À EFFET DE SERRE</a:t>
                      </a:r>
                      <a:endParaRPr sz="2800" u="none" cap="none" strike="noStrike"/>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I. CHANGEMENTS CLIMATIQUES : Atténuation et adaptation</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I.1 Atténuation Des Changements Climatiques</a:t>
                      </a:r>
                      <a:endParaRPr sz="2000" u="none" cap="none" strike="noStrike"/>
                    </a:p>
                  </a:txBody>
                  <a:tcPr marT="45725" marB="45725" marR="91450" marL="91450"/>
                </a:tc>
              </a:tr>
            </a:tbl>
          </a:graphicData>
        </a:graphic>
      </p:graphicFrame>
      <p:sp>
        <p:nvSpPr>
          <p:cNvPr id="89" name="Google Shape;89;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a:solidFill>
                <a:srgbClr val="00B050"/>
              </a:solidFill>
            </a:endParaRPr>
          </a:p>
        </p:txBody>
      </p:sp>
      <p:sp>
        <p:nvSpPr>
          <p:cNvPr id="90" name="Google Shape;90;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91" name="Google Shape;91;p2"/>
          <p:cNvPicPr preferRelativeResize="0"/>
          <p:nvPr/>
        </p:nvPicPr>
        <p:blipFill rotWithShape="1">
          <a:blip r:embed="rId5">
            <a:alphaModFix/>
          </a:blip>
          <a:srcRect b="0" l="0" r="0" t="0"/>
          <a:stretch/>
        </p:blipFill>
        <p:spPr>
          <a:xfrm>
            <a:off x="3143962" y="3290886"/>
            <a:ext cx="2856076" cy="2856076"/>
          </a:xfrm>
          <a:prstGeom prst="rect">
            <a:avLst/>
          </a:prstGeom>
          <a:noFill/>
          <a:ln>
            <a:noFill/>
          </a:ln>
        </p:spPr>
      </p:pic>
      <p:sp>
        <p:nvSpPr>
          <p:cNvPr id="92" name="Google Shape;92;p2"/>
          <p:cNvSpPr txBox="1"/>
          <p:nvPr/>
        </p:nvSpPr>
        <p:spPr>
          <a:xfrm>
            <a:off x="5283520" y="5917733"/>
            <a:ext cx="3775201"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I.1.1 echelle de Quartier</a:t>
            </a:r>
            <a:endParaRPr i="1" sz="1800">
              <a:solidFill>
                <a:schemeClr val="dk1"/>
              </a:solidFill>
              <a:latin typeface="Calibri"/>
              <a:ea typeface="Calibri"/>
              <a:cs typeface="Calibri"/>
              <a:sym typeface="Calibri"/>
            </a:endParaRPr>
          </a:p>
        </p:txBody>
      </p:sp>
      <p:sp>
        <p:nvSpPr>
          <p:cNvPr id="93" name="Google Shape;93;p2"/>
          <p:cNvSpPr txBox="1"/>
          <p:nvPr/>
        </p:nvSpPr>
        <p:spPr>
          <a:xfrm>
            <a:off x="3030636" y="5145576"/>
            <a:ext cx="1128077" cy="50494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Le soleil réchauffe la terre, mais une partie de la chaleur est réfléchie</a:t>
            </a:r>
            <a:endParaRPr b="1" sz="800">
              <a:solidFill>
                <a:schemeClr val="dk1"/>
              </a:solidFill>
              <a:latin typeface="Arial"/>
              <a:ea typeface="Arial"/>
              <a:cs typeface="Arial"/>
              <a:sym typeface="Arial"/>
            </a:endParaRPr>
          </a:p>
        </p:txBody>
      </p:sp>
      <p:sp>
        <p:nvSpPr>
          <p:cNvPr id="94" name="Google Shape;94;p2"/>
          <p:cNvSpPr txBox="1"/>
          <p:nvPr/>
        </p:nvSpPr>
        <p:spPr>
          <a:xfrm>
            <a:off x="4146551" y="3298263"/>
            <a:ext cx="1987550" cy="38183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Le CO2 et d’autres gaz emprisonnent une partie de la chaleur du soleil, ce qui garde la terre chaude</a:t>
            </a:r>
            <a:endParaRPr b="1" sz="800">
              <a:solidFill>
                <a:schemeClr val="dk1"/>
              </a:solidFill>
              <a:latin typeface="Arial"/>
              <a:ea typeface="Arial"/>
              <a:cs typeface="Arial"/>
              <a:sym typeface="Arial"/>
            </a:endParaRPr>
          </a:p>
        </p:txBody>
      </p:sp>
      <p:sp>
        <p:nvSpPr>
          <p:cNvPr id="95" name="Google Shape;95;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20"/>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37" name="Google Shape;337;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u="sng">
              <a:solidFill>
                <a:srgbClr val="1A965E"/>
              </a:solidFill>
            </a:endParaRPr>
          </a:p>
        </p:txBody>
      </p:sp>
      <p:sp>
        <p:nvSpPr>
          <p:cNvPr id="338" name="Google Shape;338;p20"/>
          <p:cNvSpPr txBox="1"/>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Une petite ville a une superficie totale de 10,4 kilomètres carrés et 44 500 habitants. La consommation finale d'énergie pour tous les secteurs est disponible par source d'énergie</a:t>
            </a:r>
            <a:endParaRPr sz="2200">
              <a:solidFill>
                <a:schemeClr val="dk1"/>
              </a:solidFill>
              <a:latin typeface="Calibri"/>
              <a:ea typeface="Calibri"/>
              <a:cs typeface="Calibri"/>
              <a:sym typeface="Calibri"/>
            </a:endParaRPr>
          </a:p>
        </p:txBody>
      </p:sp>
      <p:grpSp>
        <p:nvGrpSpPr>
          <p:cNvPr id="339" name="Google Shape;339;p20"/>
          <p:cNvGrpSpPr/>
          <p:nvPr/>
        </p:nvGrpSpPr>
        <p:grpSpPr>
          <a:xfrm>
            <a:off x="340512" y="3803527"/>
            <a:ext cx="8514080" cy="1145373"/>
            <a:chOff x="340512" y="3584452"/>
            <a:chExt cx="8514080" cy="1145373"/>
          </a:xfrm>
        </p:grpSpPr>
        <p:sp>
          <p:nvSpPr>
            <p:cNvPr id="340" name="Google Shape;340;p20"/>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de la ville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41" name="Google Shape;341;p20"/>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342" name="Google Shape;342;p2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1"/>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9" name="Google Shape;349;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sp>
        <p:nvSpPr>
          <p:cNvPr id="350" name="Google Shape;350;p21"/>
          <p:cNvSpPr/>
          <p:nvPr/>
        </p:nvSpPr>
        <p:spPr>
          <a:xfrm>
            <a:off x="184052" y="820521"/>
            <a:ext cx="277504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351" name="Google Shape;351;p21"/>
          <p:cNvGraphicFramePr/>
          <p:nvPr/>
        </p:nvGraphicFramePr>
        <p:xfrm>
          <a:off x="755999" y="1527957"/>
          <a:ext cx="3000000" cy="3000000"/>
        </p:xfrm>
        <a:graphic>
          <a:graphicData uri="http://schemas.openxmlformats.org/drawingml/2006/table">
            <a:tbl>
              <a:tblPr bandRow="1" firstRow="1">
                <a:noFill/>
                <a:tableStyleId>{6CE7E230-6C03-49AB-99E0-FBA2A9E54F89}</a:tableStyleId>
              </a:tblPr>
              <a:tblGrid>
                <a:gridCol w="2260275"/>
                <a:gridCol w="1342925"/>
                <a:gridCol w="1342925"/>
                <a:gridCol w="1342925"/>
                <a:gridCol w="1342925"/>
              </a:tblGrid>
              <a:tr h="370850">
                <a:tc rowSpan="2">
                  <a:txBody>
                    <a:bodyPr/>
                    <a:lstStyle/>
                    <a:p>
                      <a:pPr indent="0" lvl="0" marL="0" marR="0" rtl="0" algn="l">
                        <a:spcBef>
                          <a:spcPts val="0"/>
                        </a:spcBef>
                        <a:spcAft>
                          <a:spcPts val="0"/>
                        </a:spcAft>
                        <a:buNone/>
                      </a:pPr>
                      <a:r>
                        <a:t/>
                      </a:r>
                      <a:endParaRPr sz="1600">
                        <a:latin typeface="Calibri"/>
                        <a:ea typeface="Calibri"/>
                        <a:cs typeface="Calibri"/>
                        <a:sym typeface="Calibri"/>
                      </a:endParaRPr>
                    </a:p>
                  </a:txBody>
                  <a:tcPr marT="45725" marB="45725" marR="91450" marL="91450"/>
                </a:tc>
                <a:tc gridSpan="4">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Consommation (MWh)</a:t>
                      </a:r>
                      <a:endParaRPr b="0" i="0" sz="1600" u="none" strike="noStrike">
                        <a:solidFill>
                          <a:srgbClr val="000000"/>
                        </a:solidFill>
                        <a:latin typeface="Calibri"/>
                        <a:ea typeface="Calibri"/>
                        <a:cs typeface="Calibri"/>
                        <a:sym typeface="Calibri"/>
                      </a:endParaRPr>
                    </a:p>
                  </a:txBody>
                  <a:tcPr marT="6350" marB="0" marR="6350" marL="6350" anchor="ctr"/>
                </a:tc>
                <a:tc hMerge="1"/>
                <a:tc hMerge="1"/>
                <a:tc hMerge="1"/>
              </a:tr>
              <a:tr h="370850">
                <a:tc vMerge="1"/>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Électricité </a:t>
                      </a:r>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Fioul </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Gaz naturel </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Essence</a:t>
                      </a:r>
                      <a:endParaRPr b="0" i="0" sz="1600" u="none" strike="noStrike">
                        <a:solidFill>
                          <a:srgbClr val="000000"/>
                        </a:solidFill>
                        <a:latin typeface="Calibri"/>
                        <a:ea typeface="Calibri"/>
                        <a:cs typeface="Calibri"/>
                        <a:sym typeface="Calibri"/>
                      </a:endParaRPr>
                    </a:p>
                  </a:txBody>
                  <a:tcPr marT="6350" marB="0" marR="6350" marL="6350" anchor="ctr">
                    <a:solidFill>
                      <a:schemeClr val="accent3"/>
                    </a:solidFill>
                  </a:tcP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et infrastructures publics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2470</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207</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638</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résidentiels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86984</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34878</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23171</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Bâtiments non résidentiels</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65042</a:t>
                      </a:r>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3149</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Véhicules publics</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1902</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147</a:t>
                      </a:r>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Véhicules privés et commerciaux</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101654</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141702</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Transports publics </a:t>
                      </a:r>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107</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r h="370850">
                <a:tc>
                  <a:txBody>
                    <a:bodyPr/>
                    <a:lstStyle/>
                    <a:p>
                      <a:pPr indent="0" lvl="0" marL="0" marR="0" rtl="0" algn="l">
                        <a:spcBef>
                          <a:spcPts val="0"/>
                        </a:spcBef>
                        <a:spcAft>
                          <a:spcPts val="0"/>
                        </a:spcAft>
                        <a:buNone/>
                      </a:pPr>
                      <a:r>
                        <a:rPr b="0" i="0" lang="en-US" sz="1600" u="none" strike="noStrike">
                          <a:solidFill>
                            <a:srgbClr val="000000"/>
                          </a:solidFill>
                          <a:latin typeface="Calibri"/>
                          <a:ea typeface="Calibri"/>
                          <a:cs typeface="Calibri"/>
                          <a:sym typeface="Calibri"/>
                        </a:rPr>
                        <a:t>Éclairage public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1600" u="none" strike="noStrike">
                          <a:solidFill>
                            <a:srgbClr val="000000"/>
                          </a:solidFill>
                          <a:latin typeface="Calibri"/>
                          <a:ea typeface="Calibri"/>
                          <a:cs typeface="Calibri"/>
                          <a:sym typeface="Calibri"/>
                        </a:rPr>
                        <a:t>4654</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t/>
                      </a:r>
                      <a:endParaRPr b="0" i="0" sz="1600" u="none" strike="noStrike">
                        <a:solidFill>
                          <a:srgbClr val="000000"/>
                        </a:solidFill>
                        <a:latin typeface="Calibri"/>
                        <a:ea typeface="Calibri"/>
                        <a:cs typeface="Calibri"/>
                        <a:sym typeface="Calibri"/>
                      </a:endParaRPr>
                    </a:p>
                  </a:txBody>
                  <a:tcPr marT="6350" marB="0" marR="6350" marL="6350" anchor="ctr"/>
                </a:tc>
              </a:tr>
            </a:tbl>
          </a:graphicData>
        </a:graphic>
      </p:graphicFrame>
      <p:sp>
        <p:nvSpPr>
          <p:cNvPr id="352" name="Google Shape;352;p21"/>
          <p:cNvSpPr/>
          <p:nvPr/>
        </p:nvSpPr>
        <p:spPr>
          <a:xfrm>
            <a:off x="7668318" y="900000"/>
            <a:ext cx="12343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353" name="Google Shape;353;p2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101" name="Google Shape;101;p3"/>
          <p:cNvSpPr txBox="1"/>
          <p:nvPr>
            <p:ph idx="1" type="body"/>
          </p:nvPr>
        </p:nvSpPr>
        <p:spPr>
          <a:xfrm>
            <a:off x="558800" y="993531"/>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Clr>
                <a:schemeClr val="dk1"/>
              </a:buClr>
              <a:buSzPct val="100000"/>
              <a:buNone/>
            </a:pPr>
            <a:r>
              <a:rPr b="1" lang="en-US" sz="2400" u="sng">
                <a:latin typeface="Calibri"/>
                <a:ea typeface="Calibri"/>
                <a:cs typeface="Calibri"/>
                <a:sym typeface="Calibri"/>
              </a:rPr>
              <a:t>CONTEXTE</a:t>
            </a:r>
            <a:endParaRPr sz="2400">
              <a:latin typeface="Calibri"/>
              <a:ea typeface="Calibri"/>
              <a:cs typeface="Calibri"/>
              <a:sym typeface="Calibri"/>
            </a:endParaRPr>
          </a:p>
          <a:p>
            <a:pPr indent="0" lvl="0" marL="0" rtl="0" algn="just">
              <a:spcBef>
                <a:spcPts val="370"/>
              </a:spcBef>
              <a:spcAft>
                <a:spcPts val="0"/>
              </a:spcAft>
              <a:buClr>
                <a:schemeClr val="dk1"/>
              </a:buClr>
              <a:buSzPct val="100000"/>
              <a:buNone/>
            </a:pPr>
            <a:r>
              <a:rPr lang="en-US" sz="2000"/>
              <a:t>Les émissions de gaz à effet de serre provenant de toutes les activités de la ville sont un indicateur de la contribution négative de la ville au changement climatique.</a:t>
            </a:r>
            <a:endParaRPr/>
          </a:p>
          <a:p>
            <a:pPr indent="0" lvl="0" marL="0" rtl="0" algn="just">
              <a:spcBef>
                <a:spcPts val="370"/>
              </a:spcBef>
              <a:spcAft>
                <a:spcPts val="0"/>
              </a:spcAft>
              <a:buClr>
                <a:schemeClr val="dk1"/>
              </a:buClr>
              <a:buSzPct val="100000"/>
              <a:buNone/>
            </a:pPr>
            <a:r>
              <a:t/>
            </a:r>
            <a:endParaRPr sz="2000"/>
          </a:p>
          <a:p>
            <a:pPr indent="0" lvl="0" marL="0" rtl="0" algn="just">
              <a:spcBef>
                <a:spcPts val="370"/>
              </a:spcBef>
              <a:spcAft>
                <a:spcPts val="0"/>
              </a:spcAft>
              <a:buClr>
                <a:schemeClr val="dk1"/>
              </a:buClr>
              <a:buSzPct val="100000"/>
              <a:buNone/>
            </a:pPr>
            <a:r>
              <a:rPr lang="en-US" sz="2000"/>
              <a:t>Le potentiel de réchauffement planétaire (PRP) a été mis au point pour permettre de comparer l'impact sur le réchauffement planétaire de différents gaz (tels que le dioxyde de carbone, le méthane, l'oxyde nitreux ou les chlorofluorocarbones). Il s'agit d'une mesure de la quantité d'énergie que les émissions de 1 tonne de gaz absorberont sur une période de temps donnée, par rapport aux émissions de 1 tonne de dioxyde de carbone (CO</a:t>
            </a:r>
            <a:r>
              <a:rPr baseline="-25000" lang="en-US" sz="2000"/>
              <a:t>2</a:t>
            </a:r>
            <a:r>
              <a:rPr lang="en-US" sz="2000"/>
              <a:t>)</a:t>
            </a:r>
            <a:endParaRPr/>
          </a:p>
          <a:p>
            <a:pPr indent="0" lvl="0" marL="0" rtl="0" algn="just">
              <a:spcBef>
                <a:spcPts val="370"/>
              </a:spcBef>
              <a:spcAft>
                <a:spcPts val="0"/>
              </a:spcAft>
              <a:buClr>
                <a:schemeClr val="dk1"/>
              </a:buClr>
              <a:buSzPct val="100000"/>
              <a:buNone/>
            </a:pPr>
            <a:r>
              <a:t/>
            </a:r>
            <a:endParaRPr sz="2000"/>
          </a:p>
          <a:p>
            <a:pPr indent="0" lvl="0" marL="0" rtl="0" algn="just">
              <a:spcBef>
                <a:spcPts val="370"/>
              </a:spcBef>
              <a:spcAft>
                <a:spcPts val="0"/>
              </a:spcAft>
              <a:buClr>
                <a:schemeClr val="dk1"/>
              </a:buClr>
              <a:buSzPct val="100000"/>
              <a:buNone/>
            </a:pPr>
            <a:r>
              <a:rPr lang="en-US" sz="2000"/>
              <a:t>Un PRP plus élevé signifie un effet de </a:t>
            </a:r>
            <a:endParaRPr sz="2000"/>
          </a:p>
          <a:p>
            <a:pPr indent="0" lvl="0" marL="0" rtl="0" algn="just">
              <a:spcBef>
                <a:spcPts val="370"/>
              </a:spcBef>
              <a:spcAft>
                <a:spcPts val="0"/>
              </a:spcAft>
              <a:buClr>
                <a:schemeClr val="dk1"/>
              </a:buClr>
              <a:buSzPct val="100000"/>
              <a:buNone/>
            </a:pPr>
            <a:r>
              <a:rPr lang="en-US" sz="2000"/>
              <a:t>réchauffement plus important </a:t>
            </a:r>
            <a:endParaRPr sz="2000"/>
          </a:p>
          <a:p>
            <a:pPr indent="0" lvl="0" marL="0" rtl="0" algn="just">
              <a:spcBef>
                <a:spcPts val="370"/>
              </a:spcBef>
              <a:spcAft>
                <a:spcPts val="0"/>
              </a:spcAft>
              <a:buClr>
                <a:schemeClr val="dk1"/>
              </a:buClr>
              <a:buSzPct val="100000"/>
              <a:buNone/>
            </a:pPr>
            <a:r>
              <a:rPr lang="en-US" sz="2000"/>
              <a:t>pendant cette période (généralement 100 ans).</a:t>
            </a:r>
            <a:endParaRPr sz="2000"/>
          </a:p>
        </p:txBody>
      </p:sp>
      <p:sp>
        <p:nvSpPr>
          <p:cNvPr id="102" name="Google Shape;102;p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03" name="Google Shape;103;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04" name="Google Shape;104;p3"/>
          <p:cNvPicPr preferRelativeResize="0"/>
          <p:nvPr/>
        </p:nvPicPr>
        <p:blipFill rotWithShape="1">
          <a:blip r:embed="rId5">
            <a:alphaModFix/>
          </a:blip>
          <a:srcRect b="0" l="0" r="0" t="0"/>
          <a:stretch/>
        </p:blipFill>
        <p:spPr>
          <a:xfrm>
            <a:off x="5608637" y="4152303"/>
            <a:ext cx="3078163" cy="2152650"/>
          </a:xfrm>
          <a:prstGeom prst="rect">
            <a:avLst/>
          </a:prstGeom>
          <a:noFill/>
          <a:ln>
            <a:noFill/>
          </a:ln>
        </p:spPr>
      </p:pic>
      <p:sp>
        <p:nvSpPr>
          <p:cNvPr id="105" name="Google Shape;105;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11" name="Google Shape;111;p4"/>
          <p:cNvSpPr txBox="1"/>
          <p:nvPr>
            <p:ph idx="1" type="body"/>
          </p:nvPr>
        </p:nvSpPr>
        <p:spPr>
          <a:xfrm>
            <a:off x="457200" y="1049821"/>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a:t>
            </a:r>
            <a:endParaRPr sz="2400">
              <a:latin typeface="Calibri"/>
              <a:ea typeface="Calibri"/>
              <a:cs typeface="Calibri"/>
              <a:sym typeface="Calibri"/>
            </a:endParaRPr>
          </a:p>
          <a:p>
            <a:pPr indent="0" lvl="0" marL="0" rtl="0" algn="just">
              <a:spcBef>
                <a:spcPts val="400"/>
              </a:spcBef>
              <a:spcAft>
                <a:spcPts val="0"/>
              </a:spcAft>
              <a:buClr>
                <a:schemeClr val="dk1"/>
              </a:buClr>
              <a:buSzPts val="2000"/>
              <a:buNone/>
            </a:pPr>
            <a:r>
              <a:rPr lang="en-US" sz="2000"/>
              <a:t>Un équivalent de dioxyde de carbone ou équivalent de CO2 (CO</a:t>
            </a:r>
            <a:r>
              <a:rPr baseline="-25000" lang="en-US" sz="2000"/>
              <a:t>2eq</a:t>
            </a:r>
            <a:r>
              <a:rPr lang="en-US" sz="2000"/>
              <a:t>) est une mesure métrique utilisée pour comparer les émissions de divers gaz à effet de serre sur la base de leur potentiel de réchauffement planétaire (PRP), en convertissant les quantités d'autres gaz à la quantité équivalente de dioxyde de carbone avec le même potentiel de réchauffement planétaire. </a:t>
            </a:r>
            <a:endParaRPr sz="2000"/>
          </a:p>
        </p:txBody>
      </p:sp>
      <p:sp>
        <p:nvSpPr>
          <p:cNvPr id="112" name="Google Shape;112;p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3" name="Google Shape;113;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14" name="Google Shape;114;p4"/>
          <p:cNvGrpSpPr/>
          <p:nvPr/>
        </p:nvGrpSpPr>
        <p:grpSpPr>
          <a:xfrm>
            <a:off x="3486274" y="3172366"/>
            <a:ext cx="5200526" cy="3033197"/>
            <a:chOff x="2185926" y="2831878"/>
            <a:chExt cx="5200526" cy="3033197"/>
          </a:xfrm>
        </p:grpSpPr>
        <p:pic>
          <p:nvPicPr>
            <p:cNvPr id="115" name="Google Shape;115;p4"/>
            <p:cNvPicPr preferRelativeResize="0"/>
            <p:nvPr/>
          </p:nvPicPr>
          <p:blipFill rotWithShape="1">
            <a:blip r:embed="rId5">
              <a:alphaModFix/>
            </a:blip>
            <a:srcRect b="0" l="0" r="0" t="0"/>
            <a:stretch/>
          </p:blipFill>
          <p:spPr>
            <a:xfrm>
              <a:off x="2185926" y="2831878"/>
              <a:ext cx="5200526" cy="2796365"/>
            </a:xfrm>
            <a:prstGeom prst="rect">
              <a:avLst/>
            </a:prstGeom>
            <a:noFill/>
            <a:ln>
              <a:noFill/>
            </a:ln>
          </p:spPr>
        </p:pic>
        <p:sp>
          <p:nvSpPr>
            <p:cNvPr id="116" name="Google Shape;116;p4"/>
            <p:cNvSpPr txBox="1"/>
            <p:nvPr/>
          </p:nvSpPr>
          <p:spPr>
            <a:xfrm>
              <a:off x="2470067" y="5634243"/>
              <a:ext cx="699230"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Calibri"/>
                  <a:ea typeface="Calibri"/>
                  <a:cs typeface="Calibri"/>
                  <a:sym typeface="Calibri"/>
                </a:rPr>
                <a:t>Πηγή : GIEC</a:t>
              </a:r>
              <a:endParaRPr sz="900">
                <a:solidFill>
                  <a:schemeClr val="dk1"/>
                </a:solidFill>
                <a:latin typeface="Calibri"/>
                <a:ea typeface="Calibri"/>
                <a:cs typeface="Calibri"/>
                <a:sym typeface="Calibri"/>
              </a:endParaRPr>
            </a:p>
          </p:txBody>
        </p:sp>
      </p:grpSp>
      <p:sp>
        <p:nvSpPr>
          <p:cNvPr id="117" name="Google Shape;117;p4"/>
          <p:cNvSpPr txBox="1"/>
          <p:nvPr/>
        </p:nvSpPr>
        <p:spPr>
          <a:xfrm>
            <a:off x="3774017" y="3154440"/>
            <a:ext cx="4851823" cy="15869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Emissions directes de CO2 par secteurs majeurs, et non CO2  pour les scénarios de référence et d'atténuation</a:t>
            </a:r>
            <a:endParaRPr b="1" sz="700">
              <a:solidFill>
                <a:schemeClr val="dk1"/>
              </a:solidFill>
              <a:latin typeface="Arial"/>
              <a:ea typeface="Arial"/>
              <a:cs typeface="Arial"/>
              <a:sym typeface="Arial"/>
            </a:endParaRPr>
          </a:p>
        </p:txBody>
      </p:sp>
      <p:sp>
        <p:nvSpPr>
          <p:cNvPr id="118" name="Google Shape;118;p4"/>
          <p:cNvSpPr txBox="1"/>
          <p:nvPr/>
        </p:nvSpPr>
        <p:spPr>
          <a:xfrm>
            <a:off x="4744297" y="5526800"/>
            <a:ext cx="523663"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Bâtiments</a:t>
            </a:r>
            <a:endParaRPr b="1" sz="700">
              <a:solidFill>
                <a:schemeClr val="dk1"/>
              </a:solidFill>
              <a:latin typeface="Arial"/>
              <a:ea typeface="Arial"/>
              <a:cs typeface="Arial"/>
              <a:sym typeface="Arial"/>
            </a:endParaRPr>
          </a:p>
        </p:txBody>
      </p:sp>
      <p:sp>
        <p:nvSpPr>
          <p:cNvPr id="119" name="Google Shape;119;p4"/>
          <p:cNvSpPr txBox="1"/>
          <p:nvPr/>
        </p:nvSpPr>
        <p:spPr>
          <a:xfrm>
            <a:off x="5592657" y="5521720"/>
            <a:ext cx="523663"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Industrie</a:t>
            </a:r>
            <a:endParaRPr b="1" sz="700">
              <a:solidFill>
                <a:schemeClr val="dk1"/>
              </a:solidFill>
              <a:latin typeface="Arial"/>
              <a:ea typeface="Arial"/>
              <a:cs typeface="Arial"/>
              <a:sym typeface="Arial"/>
            </a:endParaRPr>
          </a:p>
        </p:txBody>
      </p:sp>
      <p:sp>
        <p:nvSpPr>
          <p:cNvPr id="120" name="Google Shape;120;p4"/>
          <p:cNvSpPr txBox="1"/>
          <p:nvPr/>
        </p:nvSpPr>
        <p:spPr>
          <a:xfrm>
            <a:off x="6369897" y="5532120"/>
            <a:ext cx="579543" cy="11998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Electricité</a:t>
            </a:r>
            <a:endParaRPr b="1" sz="700">
              <a:solidFill>
                <a:schemeClr val="dk1"/>
              </a:solidFill>
              <a:latin typeface="Arial"/>
              <a:ea typeface="Arial"/>
              <a:cs typeface="Arial"/>
              <a:sym typeface="Arial"/>
            </a:endParaRPr>
          </a:p>
        </p:txBody>
      </p:sp>
      <p:sp>
        <p:nvSpPr>
          <p:cNvPr id="121" name="Google Shape;121;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27" name="Google Shape;127;p5"/>
          <p:cNvSpPr txBox="1"/>
          <p:nvPr>
            <p:ph idx="1" type="body"/>
          </p:nvPr>
        </p:nvSpPr>
        <p:spPr>
          <a:xfrm>
            <a:off x="457200" y="1336432"/>
            <a:ext cx="8229600" cy="711444"/>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a:t>
            </a:r>
            <a:endParaRPr b="1" sz="2400" u="sng">
              <a:latin typeface="Calibri"/>
              <a:ea typeface="Calibri"/>
              <a:cs typeface="Calibri"/>
              <a:sym typeface="Calibri"/>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640"/>
              </a:spcBef>
              <a:spcAft>
                <a:spcPts val="0"/>
              </a:spcAft>
              <a:buClr>
                <a:schemeClr val="dk1"/>
              </a:buClr>
              <a:buSzPts val="3200"/>
              <a:buNone/>
            </a:pPr>
            <a:r>
              <a:t/>
            </a:r>
            <a:endParaRPr/>
          </a:p>
        </p:txBody>
      </p:sp>
      <p:sp>
        <p:nvSpPr>
          <p:cNvPr id="128" name="Google Shape;128;p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29" name="Google Shape;129;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30" name="Google Shape;130;p5"/>
          <p:cNvGrpSpPr/>
          <p:nvPr/>
        </p:nvGrpSpPr>
        <p:grpSpPr>
          <a:xfrm>
            <a:off x="4990816" y="1925395"/>
            <a:ext cx="3695984" cy="3353577"/>
            <a:chOff x="5207174" y="2345001"/>
            <a:chExt cx="3695984" cy="3353577"/>
          </a:xfrm>
        </p:grpSpPr>
        <p:pic>
          <p:nvPicPr>
            <p:cNvPr id="131" name="Google Shape;131;p5"/>
            <p:cNvPicPr preferRelativeResize="0"/>
            <p:nvPr/>
          </p:nvPicPr>
          <p:blipFill rotWithShape="1">
            <a:blip r:embed="rId5">
              <a:alphaModFix/>
            </a:blip>
            <a:srcRect b="0" l="0" r="0" t="0"/>
            <a:stretch/>
          </p:blipFill>
          <p:spPr>
            <a:xfrm>
              <a:off x="5207174" y="2345001"/>
              <a:ext cx="3695984" cy="3353577"/>
            </a:xfrm>
            <a:prstGeom prst="rect">
              <a:avLst/>
            </a:prstGeom>
            <a:noFill/>
            <a:ln>
              <a:noFill/>
            </a:ln>
          </p:spPr>
        </p:pic>
        <p:pic>
          <p:nvPicPr>
            <p:cNvPr id="132" name="Google Shape;132;p5"/>
            <p:cNvPicPr preferRelativeResize="0"/>
            <p:nvPr/>
          </p:nvPicPr>
          <p:blipFill rotWithShape="1">
            <a:blip r:embed="rId6">
              <a:alphaModFix/>
            </a:blip>
            <a:srcRect b="0" l="0" r="0" t="0"/>
            <a:stretch/>
          </p:blipFill>
          <p:spPr>
            <a:xfrm>
              <a:off x="6875325" y="4129618"/>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33" name="Google Shape;133;p5"/>
            <p:cNvPicPr preferRelativeResize="0"/>
            <p:nvPr/>
          </p:nvPicPr>
          <p:blipFill rotWithShape="1">
            <a:blip r:embed="rId7">
              <a:alphaModFix/>
            </a:blip>
            <a:srcRect b="0" l="0" r="0" t="0"/>
            <a:stretch/>
          </p:blipFill>
          <p:spPr>
            <a:xfrm>
              <a:off x="7226970" y="4725719"/>
              <a:ext cx="608279" cy="496096"/>
            </a:xfrm>
            <a:prstGeom prst="ellipse">
              <a:avLst/>
            </a:prstGeom>
            <a:noFill/>
            <a:ln>
              <a:noFill/>
            </a:ln>
          </p:spPr>
        </p:pic>
        <p:pic>
          <p:nvPicPr>
            <p:cNvPr id="134" name="Google Shape;134;p5"/>
            <p:cNvPicPr preferRelativeResize="0"/>
            <p:nvPr/>
          </p:nvPicPr>
          <p:blipFill rotWithShape="1">
            <a:blip r:embed="rId7">
              <a:alphaModFix/>
            </a:blip>
            <a:srcRect b="0" l="0" r="0" t="0"/>
            <a:stretch/>
          </p:blipFill>
          <p:spPr>
            <a:xfrm>
              <a:off x="7450071" y="3471891"/>
              <a:ext cx="608279" cy="496096"/>
            </a:xfrm>
            <a:prstGeom prst="ellipse">
              <a:avLst/>
            </a:prstGeom>
            <a:noFill/>
            <a:ln>
              <a:noFill/>
            </a:ln>
          </p:spPr>
        </p:pic>
      </p:grpSp>
      <p:grpSp>
        <p:nvGrpSpPr>
          <p:cNvPr id="135" name="Google Shape;135;p5"/>
          <p:cNvGrpSpPr/>
          <p:nvPr/>
        </p:nvGrpSpPr>
        <p:grpSpPr>
          <a:xfrm>
            <a:off x="220370" y="1925396"/>
            <a:ext cx="4770446" cy="3536814"/>
            <a:chOff x="436728" y="2345002"/>
            <a:chExt cx="4770446" cy="3536814"/>
          </a:xfrm>
        </p:grpSpPr>
        <p:pic>
          <p:nvPicPr>
            <p:cNvPr id="136" name="Google Shape;136;p5"/>
            <p:cNvPicPr preferRelativeResize="0"/>
            <p:nvPr/>
          </p:nvPicPr>
          <p:blipFill rotWithShape="1">
            <a:blip r:embed="rId8">
              <a:alphaModFix/>
            </a:blip>
            <a:srcRect b="0" l="0" r="0" t="0"/>
            <a:stretch/>
          </p:blipFill>
          <p:spPr>
            <a:xfrm>
              <a:off x="436728" y="2345002"/>
              <a:ext cx="4639691" cy="3536814"/>
            </a:xfrm>
            <a:prstGeom prst="rect">
              <a:avLst/>
            </a:prstGeom>
            <a:noFill/>
            <a:ln>
              <a:noFill/>
            </a:ln>
          </p:spPr>
        </p:pic>
        <p:sp>
          <p:nvSpPr>
            <p:cNvPr id="137" name="Google Shape;137;p5"/>
            <p:cNvSpPr/>
            <p:nvPr/>
          </p:nvSpPr>
          <p:spPr>
            <a:xfrm rot="5400000">
              <a:off x="3086711" y="4266414"/>
              <a:ext cx="369332" cy="235730"/>
            </a:xfrm>
            <a:prstGeom prst="homePlate">
              <a:avLst>
                <a:gd fmla="val 50000" name="adj"/>
              </a:avLst>
            </a:prstGeom>
            <a:solidFill>
              <a:srgbClr val="92D0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138" name="Google Shape;138;p5"/>
            <p:cNvPicPr preferRelativeResize="0"/>
            <p:nvPr/>
          </p:nvPicPr>
          <p:blipFill rotWithShape="1">
            <a:blip r:embed="rId6">
              <a:alphaModFix/>
            </a:blip>
            <a:srcRect b="0" l="0" r="0" t="0"/>
            <a:stretch/>
          </p:blipFill>
          <p:spPr>
            <a:xfrm>
              <a:off x="2526913" y="274024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9" name="Google Shape;139;p5"/>
            <p:cNvSpPr/>
            <p:nvPr/>
          </p:nvSpPr>
          <p:spPr>
            <a:xfrm>
              <a:off x="1315347" y="4186539"/>
              <a:ext cx="2286000" cy="646331"/>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1800">
                  <a:solidFill>
                    <a:srgbClr val="336699"/>
                  </a:solidFill>
                  <a:latin typeface="Calibri"/>
                  <a:ea typeface="Calibri"/>
                  <a:cs typeface="Calibri"/>
                  <a:sym typeface="Calibri"/>
                </a:rPr>
                <a:t>-22 % </a:t>
              </a:r>
              <a:endParaRPr/>
            </a:p>
            <a:p>
              <a:pPr indent="0" lvl="0" marL="0" marR="0" rtl="0" algn="r">
                <a:spcBef>
                  <a:spcPts val="0"/>
                </a:spcBef>
                <a:spcAft>
                  <a:spcPts val="0"/>
                </a:spcAft>
                <a:buNone/>
              </a:pPr>
              <a:r>
                <a:rPr b="1" lang="en-US" sz="1800">
                  <a:solidFill>
                    <a:srgbClr val="336699"/>
                  </a:solidFill>
                  <a:latin typeface="Calibri"/>
                  <a:ea typeface="Calibri"/>
                  <a:cs typeface="Calibri"/>
                  <a:sym typeface="Calibri"/>
                </a:rPr>
                <a:t>-1265 millions de tonnes CO</a:t>
              </a:r>
              <a:r>
                <a:rPr b="1" baseline="-25000" lang="en-US" sz="1800">
                  <a:solidFill>
                    <a:srgbClr val="336699"/>
                  </a:solidFill>
                  <a:latin typeface="Calibri"/>
                  <a:ea typeface="Calibri"/>
                  <a:cs typeface="Calibri"/>
                  <a:sym typeface="Calibri"/>
                </a:rPr>
                <a:t>2</a:t>
              </a:r>
              <a:r>
                <a:rPr b="1" lang="en-US" sz="1800">
                  <a:solidFill>
                    <a:srgbClr val="336699"/>
                  </a:solidFill>
                  <a:latin typeface="Calibri"/>
                  <a:ea typeface="Calibri"/>
                  <a:cs typeface="Calibri"/>
                  <a:sym typeface="Calibri"/>
                </a:rPr>
                <a:t> éq.</a:t>
              </a:r>
              <a:endParaRPr b="1" sz="1800">
                <a:solidFill>
                  <a:srgbClr val="336699"/>
                </a:solidFill>
                <a:latin typeface="Calibri"/>
                <a:ea typeface="Calibri"/>
                <a:cs typeface="Calibri"/>
                <a:sym typeface="Calibri"/>
              </a:endParaRPr>
            </a:p>
          </p:txBody>
        </p:sp>
        <p:sp>
          <p:nvSpPr>
            <p:cNvPr id="140" name="Google Shape;140;p5"/>
            <p:cNvSpPr/>
            <p:nvPr/>
          </p:nvSpPr>
          <p:spPr>
            <a:xfrm>
              <a:off x="3526971" y="4780831"/>
              <a:ext cx="1680203" cy="338554"/>
            </a:xfrm>
            <a:prstGeom prst="rect">
              <a:avLst/>
            </a:prstGeom>
            <a:noFill/>
            <a:ln>
              <a:noFill/>
            </a:ln>
          </p:spPr>
          <p:txBody>
            <a:bodyPr anchorCtr="0" anchor="t" bIns="45700" lIns="91425" spcFirstLastPara="1" rIns="0" wrap="square" tIns="45700">
              <a:spAutoFit/>
            </a:bodyPr>
            <a:lstStyle/>
            <a:p>
              <a:pPr indent="0" lvl="0" marL="0" marR="0" rtl="0" algn="l">
                <a:spcBef>
                  <a:spcPts val="0"/>
                </a:spcBef>
                <a:spcAft>
                  <a:spcPts val="0"/>
                </a:spcAft>
                <a:buNone/>
              </a:pPr>
              <a:r>
                <a:rPr b="1" lang="en-US" sz="1600">
                  <a:solidFill>
                    <a:srgbClr val="FF99FF"/>
                  </a:solidFill>
                  <a:latin typeface="Calibri"/>
                  <a:ea typeface="Calibri"/>
                  <a:cs typeface="Calibri"/>
                  <a:sym typeface="Calibri"/>
                </a:rPr>
                <a:t>-20 % -40 % </a:t>
              </a:r>
              <a:endParaRPr/>
            </a:p>
          </p:txBody>
        </p:sp>
      </p:grpSp>
      <p:sp>
        <p:nvSpPr>
          <p:cNvPr id="141" name="Google Shape;141;p5"/>
          <p:cNvSpPr txBox="1"/>
          <p:nvPr/>
        </p:nvSpPr>
        <p:spPr>
          <a:xfrm>
            <a:off x="397966" y="1905431"/>
            <a:ext cx="2657294" cy="258725"/>
          </a:xfrm>
          <a:prstGeom prst="rect">
            <a:avLst/>
          </a:prstGeom>
          <a:solidFill>
            <a:schemeClr val="lt1"/>
          </a:solidFill>
          <a:ln>
            <a:noFill/>
          </a:ln>
        </p:spPr>
        <p:txBody>
          <a:bodyPr anchorCtr="0" anchor="t" bIns="0" lIns="0" spcFirstLastPara="1" rIns="0" wrap="square" tIns="12375">
            <a:spAutoFit/>
          </a:bodyPr>
          <a:lstStyle/>
          <a:p>
            <a:pPr indent="0" lvl="0" marL="0" marR="0" rtl="0" algn="r">
              <a:spcBef>
                <a:spcPts val="0"/>
              </a:spcBef>
              <a:spcAft>
                <a:spcPts val="0"/>
              </a:spcAft>
              <a:buNone/>
            </a:pPr>
            <a:r>
              <a:rPr b="1" lang="en-US" sz="1600">
                <a:solidFill>
                  <a:schemeClr val="dk1"/>
                </a:solidFill>
                <a:latin typeface="Calibri"/>
                <a:ea typeface="Calibri"/>
                <a:cs typeface="Calibri"/>
                <a:sym typeface="Calibri"/>
              </a:rPr>
              <a:t>Émission gaz à effet de serre</a:t>
            </a:r>
            <a:endParaRPr b="1" sz="1600">
              <a:solidFill>
                <a:schemeClr val="dk1"/>
              </a:solidFill>
              <a:latin typeface="Calibri"/>
              <a:ea typeface="Calibri"/>
              <a:cs typeface="Calibri"/>
              <a:sym typeface="Calibri"/>
            </a:endParaRPr>
          </a:p>
        </p:txBody>
      </p:sp>
      <p:sp>
        <p:nvSpPr>
          <p:cNvPr id="142" name="Google Shape;142;p5"/>
          <p:cNvSpPr txBox="1"/>
          <p:nvPr/>
        </p:nvSpPr>
        <p:spPr>
          <a:xfrm>
            <a:off x="4902201" y="1916977"/>
            <a:ext cx="3352800" cy="205057"/>
          </a:xfrm>
          <a:prstGeom prst="rect">
            <a:avLst/>
          </a:prstGeom>
          <a:solidFill>
            <a:schemeClr val="lt1"/>
          </a:solidFill>
          <a:ln>
            <a:noFill/>
          </a:ln>
        </p:spPr>
        <p:txBody>
          <a:bodyPr anchorCtr="0" anchor="t" bIns="0" lIns="0" spcFirstLastPara="1" rIns="0" wrap="square" tIns="12375">
            <a:spAutoFit/>
          </a:bodyPr>
          <a:lstStyle/>
          <a:p>
            <a:pPr indent="0" lvl="0" marL="0" marR="0" rtl="0" algn="r">
              <a:spcBef>
                <a:spcPts val="0"/>
              </a:spcBef>
              <a:spcAft>
                <a:spcPts val="0"/>
              </a:spcAft>
              <a:buNone/>
            </a:pPr>
            <a:r>
              <a:rPr b="1" lang="en-US" sz="1200">
                <a:solidFill>
                  <a:srgbClr val="002060"/>
                </a:solidFill>
                <a:latin typeface="Calibri"/>
                <a:ea typeface="Calibri"/>
                <a:cs typeface="Calibri"/>
                <a:sym typeface="Calibri"/>
              </a:rPr>
              <a:t>Part des émission des gaz à effet de serre par source</a:t>
            </a:r>
            <a:endParaRPr b="1" sz="1200">
              <a:solidFill>
                <a:srgbClr val="002060"/>
              </a:solidFill>
              <a:latin typeface="Calibri"/>
              <a:ea typeface="Calibri"/>
              <a:cs typeface="Calibri"/>
              <a:sym typeface="Calibri"/>
            </a:endParaRPr>
          </a:p>
        </p:txBody>
      </p:sp>
      <p:sp>
        <p:nvSpPr>
          <p:cNvPr id="143" name="Google Shape;143;p5"/>
          <p:cNvSpPr txBox="1"/>
          <p:nvPr/>
        </p:nvSpPr>
        <p:spPr>
          <a:xfrm>
            <a:off x="5089150" y="2604958"/>
            <a:ext cx="1076123"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Procédés industriels et utilisation des produits</a:t>
            </a:r>
            <a:endParaRPr b="1" sz="800">
              <a:solidFill>
                <a:srgbClr val="002060"/>
              </a:solidFill>
              <a:latin typeface="Arial"/>
              <a:ea typeface="Arial"/>
              <a:cs typeface="Arial"/>
              <a:sym typeface="Arial"/>
            </a:endParaRPr>
          </a:p>
        </p:txBody>
      </p:sp>
      <p:sp>
        <p:nvSpPr>
          <p:cNvPr id="144" name="Google Shape;144;p5"/>
          <p:cNvSpPr txBox="1"/>
          <p:nvPr/>
        </p:nvSpPr>
        <p:spPr>
          <a:xfrm>
            <a:off x="7860061" y="2951322"/>
            <a:ext cx="107612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Secteurs de l’énergie</a:t>
            </a:r>
            <a:endParaRPr b="1" sz="800">
              <a:solidFill>
                <a:srgbClr val="002060"/>
              </a:solidFill>
              <a:latin typeface="Calibri"/>
              <a:ea typeface="Calibri"/>
              <a:cs typeface="Calibri"/>
              <a:sym typeface="Calibri"/>
            </a:endParaRPr>
          </a:p>
        </p:txBody>
      </p:sp>
      <p:sp>
        <p:nvSpPr>
          <p:cNvPr id="145" name="Google Shape;145;p5"/>
          <p:cNvSpPr txBox="1"/>
          <p:nvPr/>
        </p:nvSpPr>
        <p:spPr>
          <a:xfrm>
            <a:off x="6509243" y="2501049"/>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Déchets</a:t>
            </a:r>
            <a:endParaRPr b="1" sz="800">
              <a:solidFill>
                <a:srgbClr val="002060"/>
              </a:solidFill>
              <a:latin typeface="Calibri"/>
              <a:ea typeface="Calibri"/>
              <a:cs typeface="Calibri"/>
              <a:sym typeface="Calibri"/>
            </a:endParaRPr>
          </a:p>
        </p:txBody>
      </p:sp>
      <p:sp>
        <p:nvSpPr>
          <p:cNvPr id="146" name="Google Shape;146;p5"/>
          <p:cNvSpPr txBox="1"/>
          <p:nvPr/>
        </p:nvSpPr>
        <p:spPr>
          <a:xfrm>
            <a:off x="5082225" y="3159140"/>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Agriculture</a:t>
            </a:r>
            <a:endParaRPr b="1" sz="800">
              <a:solidFill>
                <a:srgbClr val="002060"/>
              </a:solidFill>
              <a:latin typeface="Calibri"/>
              <a:ea typeface="Calibri"/>
              <a:cs typeface="Calibri"/>
              <a:sym typeface="Calibri"/>
            </a:endParaRPr>
          </a:p>
        </p:txBody>
      </p:sp>
      <p:sp>
        <p:nvSpPr>
          <p:cNvPr id="147" name="Google Shape;147;p5"/>
          <p:cNvSpPr txBox="1"/>
          <p:nvPr/>
        </p:nvSpPr>
        <p:spPr>
          <a:xfrm>
            <a:off x="5019879" y="4329849"/>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Transport</a:t>
            </a:r>
            <a:endParaRPr b="1" sz="800">
              <a:solidFill>
                <a:srgbClr val="002060"/>
              </a:solidFill>
              <a:latin typeface="Calibri"/>
              <a:ea typeface="Calibri"/>
              <a:cs typeface="Calibri"/>
              <a:sym typeface="Calibri"/>
            </a:endParaRPr>
          </a:p>
        </p:txBody>
      </p:sp>
      <p:sp>
        <p:nvSpPr>
          <p:cNvPr id="148" name="Google Shape;148;p5"/>
          <p:cNvSpPr txBox="1"/>
          <p:nvPr/>
        </p:nvSpPr>
        <p:spPr>
          <a:xfrm>
            <a:off x="7652242" y="4890654"/>
            <a:ext cx="1152321" cy="50494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br>
              <a:rPr lang="en-US" sz="800">
                <a:solidFill>
                  <a:schemeClr val="dk1"/>
                </a:solidFill>
                <a:latin typeface="Calibri"/>
                <a:ea typeface="Calibri"/>
                <a:cs typeface="Calibri"/>
                <a:sym typeface="Calibri"/>
              </a:rPr>
            </a:br>
            <a:r>
              <a:rPr b="1" lang="en-US" sz="800">
                <a:solidFill>
                  <a:srgbClr val="002060"/>
                </a:solidFill>
                <a:latin typeface="Calibri"/>
                <a:ea typeface="Calibri"/>
                <a:cs typeface="Calibri"/>
                <a:sym typeface="Calibri"/>
              </a:rPr>
              <a:t>Carburant par combustion par les utilisateurs d'énergie</a:t>
            </a:r>
            <a:endParaRPr/>
          </a:p>
        </p:txBody>
      </p:sp>
      <p:sp>
        <p:nvSpPr>
          <p:cNvPr id="149" name="Google Shape;149;p5"/>
          <p:cNvSpPr txBox="1"/>
          <p:nvPr/>
        </p:nvSpPr>
        <p:spPr>
          <a:xfrm>
            <a:off x="2870739" y="4881184"/>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D99593"/>
                </a:solidFill>
                <a:latin typeface="Arial"/>
                <a:ea typeface="Arial"/>
                <a:cs typeface="Arial"/>
                <a:sym typeface="Arial"/>
              </a:rPr>
              <a:t>Objectif EU</a:t>
            </a:r>
            <a:endParaRPr b="1" sz="800">
              <a:solidFill>
                <a:srgbClr val="D99593"/>
              </a:solidFill>
              <a:latin typeface="Arial"/>
              <a:ea typeface="Arial"/>
              <a:cs typeface="Arial"/>
              <a:sym typeface="Arial"/>
            </a:endParaRPr>
          </a:p>
        </p:txBody>
      </p:sp>
      <p:sp>
        <p:nvSpPr>
          <p:cNvPr id="150" name="Google Shape;150;p5"/>
          <p:cNvSpPr txBox="1"/>
          <p:nvPr/>
        </p:nvSpPr>
        <p:spPr>
          <a:xfrm>
            <a:off x="649817" y="5211845"/>
            <a:ext cx="217720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600">
                <a:solidFill>
                  <a:schemeClr val="dk1"/>
                </a:solidFill>
                <a:latin typeface="Arial"/>
                <a:ea typeface="Arial"/>
                <a:cs typeface="Arial"/>
                <a:sym typeface="Arial"/>
              </a:rPr>
              <a:t>Agence Européenne de l’environnement</a:t>
            </a:r>
            <a:endParaRPr b="1" sz="600">
              <a:solidFill>
                <a:schemeClr val="dk1"/>
              </a:solidFill>
              <a:latin typeface="Arial"/>
              <a:ea typeface="Arial"/>
              <a:cs typeface="Arial"/>
              <a:sym typeface="Arial"/>
            </a:endParaRPr>
          </a:p>
        </p:txBody>
      </p:sp>
      <p:sp>
        <p:nvSpPr>
          <p:cNvPr id="151" name="Google Shape;151;p5"/>
          <p:cNvSpPr txBox="1"/>
          <p:nvPr/>
        </p:nvSpPr>
        <p:spPr>
          <a:xfrm>
            <a:off x="334108" y="5346661"/>
            <a:ext cx="533400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600">
                <a:solidFill>
                  <a:schemeClr val="dk1"/>
                </a:solidFill>
                <a:latin typeface="Arial"/>
                <a:ea typeface="Arial"/>
                <a:cs typeface="Arial"/>
                <a:sym typeface="Arial"/>
              </a:rPr>
              <a:t>Données incluant l'aviation internationale et les émissions indirectes de CO2, hors changement d'affectation des terres et forêts</a:t>
            </a:r>
            <a:endParaRPr b="1" sz="600">
              <a:solidFill>
                <a:schemeClr val="dk1"/>
              </a:solidFill>
              <a:latin typeface="Arial"/>
              <a:ea typeface="Arial"/>
              <a:cs typeface="Arial"/>
              <a:sym typeface="Arial"/>
            </a:endParaRPr>
          </a:p>
        </p:txBody>
      </p:sp>
      <p:sp>
        <p:nvSpPr>
          <p:cNvPr id="152" name="Google Shape;152;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158" name="Google Shape;158;p6"/>
          <p:cNvSpPr txBox="1"/>
          <p:nvPr>
            <p:ph idx="1" type="body"/>
          </p:nvPr>
        </p:nvSpPr>
        <p:spPr>
          <a:xfrm>
            <a:off x="457200" y="1336432"/>
            <a:ext cx="8229600" cy="711444"/>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 </a:t>
            </a:r>
            <a:r>
              <a:rPr lang="en-US" sz="2400">
                <a:latin typeface="Calibri"/>
                <a:ea typeface="Calibri"/>
                <a:cs typeface="Calibri"/>
                <a:sym typeface="Calibri"/>
              </a:rPr>
              <a:t>- Émissions totales de GES (kt de CO</a:t>
            </a:r>
            <a:r>
              <a:rPr baseline="-25000" lang="en-US" sz="2400">
                <a:latin typeface="Calibri"/>
                <a:ea typeface="Calibri"/>
                <a:cs typeface="Calibri"/>
                <a:sym typeface="Calibri"/>
              </a:rPr>
              <a:t>2</a:t>
            </a:r>
            <a:r>
              <a:rPr lang="en-US" sz="2400">
                <a:latin typeface="Calibri"/>
                <a:ea typeface="Calibri"/>
                <a:cs typeface="Calibri"/>
                <a:sym typeface="Calibri"/>
              </a:rPr>
              <a:t>eq)</a:t>
            </a:r>
            <a:endParaRPr sz="2400">
              <a:latin typeface="Calibri"/>
              <a:ea typeface="Calibri"/>
              <a:cs typeface="Calibri"/>
              <a:sym typeface="Calibri"/>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640"/>
              </a:spcBef>
              <a:spcAft>
                <a:spcPts val="0"/>
              </a:spcAft>
              <a:buClr>
                <a:schemeClr val="dk1"/>
              </a:buClr>
              <a:buSzPts val="3200"/>
              <a:buNone/>
            </a:pPr>
            <a:r>
              <a:t/>
            </a:r>
            <a:endParaRPr/>
          </a:p>
        </p:txBody>
      </p:sp>
      <p:sp>
        <p:nvSpPr>
          <p:cNvPr id="159" name="Google Shape;159;p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60" name="Google Shape;160;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1" name="Google Shape;161;p6"/>
          <p:cNvSpPr/>
          <p:nvPr/>
        </p:nvSpPr>
        <p:spPr>
          <a:xfrm>
            <a:off x="270000" y="5374994"/>
            <a:ext cx="87325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Banque mondiale. Indicateurs du développement dans le monde https://databank.worldbank.org/reports.aspx?source=2&amp;series=EN.ATM.GHGT.KT.CE&amp;country=MEA</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pic>
        <p:nvPicPr>
          <p:cNvPr id="162" name="Google Shape;162;p6"/>
          <p:cNvPicPr preferRelativeResize="0"/>
          <p:nvPr/>
        </p:nvPicPr>
        <p:blipFill rotWithShape="1">
          <a:blip r:embed="rId5">
            <a:alphaModFix/>
          </a:blip>
          <a:srcRect b="0" l="0" r="0" t="0"/>
          <a:stretch/>
        </p:blipFill>
        <p:spPr>
          <a:xfrm>
            <a:off x="270000" y="1909763"/>
            <a:ext cx="8604000" cy="2710856"/>
          </a:xfrm>
          <a:prstGeom prst="rect">
            <a:avLst/>
          </a:prstGeom>
          <a:noFill/>
          <a:ln>
            <a:noFill/>
          </a:ln>
        </p:spPr>
      </p:pic>
      <p:sp>
        <p:nvSpPr>
          <p:cNvPr id="163" name="Google Shape;163;p6"/>
          <p:cNvSpPr/>
          <p:nvPr/>
        </p:nvSpPr>
        <p:spPr>
          <a:xfrm>
            <a:off x="4144896" y="4618868"/>
            <a:ext cx="85420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Europe</a:t>
            </a:r>
            <a:endParaRPr sz="1800">
              <a:solidFill>
                <a:schemeClr val="dk1"/>
              </a:solidFill>
              <a:latin typeface="Calibri"/>
              <a:ea typeface="Calibri"/>
              <a:cs typeface="Calibri"/>
              <a:sym typeface="Calibri"/>
            </a:endParaRPr>
          </a:p>
        </p:txBody>
      </p:sp>
      <p:sp>
        <p:nvSpPr>
          <p:cNvPr id="164" name="Google Shape;164;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170" name="Google Shape;170;p7"/>
          <p:cNvSpPr txBox="1"/>
          <p:nvPr>
            <p:ph idx="1" type="body"/>
          </p:nvPr>
        </p:nvSpPr>
        <p:spPr>
          <a:xfrm>
            <a:off x="457200" y="1336432"/>
            <a:ext cx="8229600" cy="711444"/>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 </a:t>
            </a:r>
            <a:r>
              <a:rPr lang="en-US" sz="2400">
                <a:latin typeface="Calibri"/>
                <a:ea typeface="Calibri"/>
                <a:cs typeface="Calibri"/>
                <a:sym typeface="Calibri"/>
              </a:rPr>
              <a:t>- Émissions totales de GES (kt de CO</a:t>
            </a:r>
            <a:r>
              <a:rPr baseline="-25000" lang="en-US" sz="2400">
                <a:latin typeface="Calibri"/>
                <a:ea typeface="Calibri"/>
                <a:cs typeface="Calibri"/>
                <a:sym typeface="Calibri"/>
              </a:rPr>
              <a:t>2</a:t>
            </a:r>
            <a:r>
              <a:rPr lang="en-US" sz="2400">
                <a:latin typeface="Calibri"/>
                <a:ea typeface="Calibri"/>
                <a:cs typeface="Calibri"/>
                <a:sym typeface="Calibri"/>
              </a:rPr>
              <a:t>eq)</a:t>
            </a:r>
            <a:endParaRPr sz="2400">
              <a:latin typeface="Calibri"/>
              <a:ea typeface="Calibri"/>
              <a:cs typeface="Calibri"/>
              <a:sym typeface="Calibri"/>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640"/>
              </a:spcBef>
              <a:spcAft>
                <a:spcPts val="0"/>
              </a:spcAft>
              <a:buClr>
                <a:schemeClr val="dk1"/>
              </a:buClr>
              <a:buSzPts val="3200"/>
              <a:buNone/>
            </a:pPr>
            <a:r>
              <a:t/>
            </a:r>
            <a:endParaRPr/>
          </a:p>
        </p:txBody>
      </p:sp>
      <p:sp>
        <p:nvSpPr>
          <p:cNvPr id="171" name="Google Shape;171;p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72" name="Google Shape;172;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3" name="Google Shape;173;p7"/>
          <p:cNvSpPr/>
          <p:nvPr/>
        </p:nvSpPr>
        <p:spPr>
          <a:xfrm>
            <a:off x="218153" y="5376011"/>
            <a:ext cx="872706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Calibri"/>
                <a:ea typeface="Calibri"/>
                <a:cs typeface="Calibri"/>
                <a:sym typeface="Calibri"/>
              </a:rPr>
              <a:t>Source </a:t>
            </a:r>
            <a:r>
              <a:rPr lang="en-US" sz="1000">
                <a:solidFill>
                  <a:schemeClr val="dk1"/>
                </a:solidFill>
                <a:latin typeface="Calibri"/>
                <a:ea typeface="Calibri"/>
                <a:cs typeface="Calibri"/>
                <a:sym typeface="Calibri"/>
              </a:rPr>
              <a:t>: Banque mondiale. Indicateurs du développement dans le monde https://databank.worldbank.org/reports.aspx?source=2&amp;series=EN.ATM.GHGT.KT.CE&amp;country=MEA</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pic>
        <p:nvPicPr>
          <p:cNvPr id="174" name="Google Shape;174;p7"/>
          <p:cNvPicPr preferRelativeResize="0"/>
          <p:nvPr/>
        </p:nvPicPr>
        <p:blipFill rotWithShape="1">
          <a:blip r:embed="rId5">
            <a:alphaModFix/>
          </a:blip>
          <a:srcRect b="0" l="0" r="0" t="0"/>
          <a:stretch/>
        </p:blipFill>
        <p:spPr>
          <a:xfrm>
            <a:off x="232268" y="2031856"/>
            <a:ext cx="8604000" cy="2553787"/>
          </a:xfrm>
          <a:prstGeom prst="rect">
            <a:avLst/>
          </a:prstGeom>
          <a:noFill/>
          <a:ln>
            <a:noFill/>
          </a:ln>
        </p:spPr>
      </p:pic>
      <p:sp>
        <p:nvSpPr>
          <p:cNvPr id="175" name="Google Shape;175;p7"/>
          <p:cNvSpPr/>
          <p:nvPr/>
        </p:nvSpPr>
        <p:spPr>
          <a:xfrm>
            <a:off x="3162097" y="4756505"/>
            <a:ext cx="274434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Moyen-Orient et Afrique du Nord </a:t>
            </a:r>
            <a:endParaRPr sz="1800">
              <a:solidFill>
                <a:schemeClr val="dk1"/>
              </a:solidFill>
              <a:latin typeface="Calibri"/>
              <a:ea typeface="Calibri"/>
              <a:cs typeface="Calibri"/>
              <a:sym typeface="Calibri"/>
            </a:endParaRPr>
          </a:p>
        </p:txBody>
      </p:sp>
      <p:sp>
        <p:nvSpPr>
          <p:cNvPr id="176" name="Google Shape;176;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182" name="Google Shape;182;p8"/>
          <p:cNvSpPr txBox="1"/>
          <p:nvPr>
            <p:ph idx="1" type="body"/>
          </p:nvPr>
        </p:nvSpPr>
        <p:spPr>
          <a:xfrm>
            <a:off x="457200" y="1336432"/>
            <a:ext cx="8229600" cy="711444"/>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 </a:t>
            </a:r>
            <a:r>
              <a:rPr lang="en-US" sz="2400">
                <a:latin typeface="Calibri"/>
                <a:ea typeface="Calibri"/>
                <a:cs typeface="Calibri"/>
                <a:sym typeface="Calibri"/>
              </a:rPr>
              <a:t>- Émissions totales de GES (kt de CO</a:t>
            </a:r>
            <a:r>
              <a:rPr baseline="-25000" lang="en-US" sz="2400">
                <a:latin typeface="Calibri"/>
                <a:ea typeface="Calibri"/>
                <a:cs typeface="Calibri"/>
                <a:sym typeface="Calibri"/>
              </a:rPr>
              <a:t>2</a:t>
            </a:r>
            <a:r>
              <a:rPr lang="en-US" sz="2400">
                <a:latin typeface="Calibri"/>
                <a:ea typeface="Calibri"/>
                <a:cs typeface="Calibri"/>
                <a:sym typeface="Calibri"/>
              </a:rPr>
              <a:t>eq)</a:t>
            </a:r>
            <a:endParaRPr sz="2400">
              <a:latin typeface="Calibri"/>
              <a:ea typeface="Calibri"/>
              <a:cs typeface="Calibri"/>
              <a:sym typeface="Calibri"/>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640"/>
              </a:spcBef>
              <a:spcAft>
                <a:spcPts val="0"/>
              </a:spcAft>
              <a:buClr>
                <a:schemeClr val="dk1"/>
              </a:buClr>
              <a:buSzPts val="3200"/>
              <a:buNone/>
            </a:pPr>
            <a:r>
              <a:t/>
            </a:r>
            <a:endParaRPr/>
          </a:p>
        </p:txBody>
      </p:sp>
      <p:sp>
        <p:nvSpPr>
          <p:cNvPr id="183" name="Google Shape;183;p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84" name="Google Shape;184;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5" name="Google Shape;185;p8"/>
          <p:cNvSpPr/>
          <p:nvPr/>
        </p:nvSpPr>
        <p:spPr>
          <a:xfrm>
            <a:off x="363597" y="5476876"/>
            <a:ext cx="864125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Calibri"/>
                <a:ea typeface="Calibri"/>
                <a:cs typeface="Calibri"/>
                <a:sym typeface="Calibri"/>
              </a:rPr>
              <a:t>Source </a:t>
            </a:r>
            <a:r>
              <a:rPr lang="en-US" sz="1000">
                <a:solidFill>
                  <a:schemeClr val="dk1"/>
                </a:solidFill>
                <a:latin typeface="Calibri"/>
                <a:ea typeface="Calibri"/>
                <a:cs typeface="Calibri"/>
                <a:sym typeface="Calibri"/>
              </a:rPr>
              <a:t>: Banque mondiale. Indicateurs du développement dans le monde https://databank.worldbank.org/reports.aspx?source=2&amp;series=EN.ATM.GHGT.KT.CE&amp;country=MEA</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grpSp>
        <p:nvGrpSpPr>
          <p:cNvPr id="186" name="Google Shape;186;p8"/>
          <p:cNvGrpSpPr/>
          <p:nvPr/>
        </p:nvGrpSpPr>
        <p:grpSpPr>
          <a:xfrm>
            <a:off x="532239" y="1807017"/>
            <a:ext cx="7143750" cy="3429000"/>
            <a:chOff x="691896" y="1566812"/>
            <a:chExt cx="7143750" cy="3429000"/>
          </a:xfrm>
        </p:grpSpPr>
        <p:pic>
          <p:nvPicPr>
            <p:cNvPr id="187" name="Google Shape;187;p8"/>
            <p:cNvPicPr preferRelativeResize="0"/>
            <p:nvPr/>
          </p:nvPicPr>
          <p:blipFill rotWithShape="1">
            <a:blip r:embed="rId5">
              <a:alphaModFix/>
            </a:blip>
            <a:srcRect b="0" l="0" r="0" t="0"/>
            <a:stretch/>
          </p:blipFill>
          <p:spPr>
            <a:xfrm>
              <a:off x="691896" y="1566812"/>
              <a:ext cx="7143750" cy="3429000"/>
            </a:xfrm>
            <a:prstGeom prst="rect">
              <a:avLst/>
            </a:prstGeom>
            <a:noFill/>
            <a:ln>
              <a:noFill/>
            </a:ln>
          </p:spPr>
        </p:pic>
        <p:grpSp>
          <p:nvGrpSpPr>
            <p:cNvPr id="188" name="Google Shape;188;p8"/>
            <p:cNvGrpSpPr/>
            <p:nvPr/>
          </p:nvGrpSpPr>
          <p:grpSpPr>
            <a:xfrm>
              <a:off x="1262163" y="4347494"/>
              <a:ext cx="6403771" cy="369332"/>
              <a:chOff x="1262163" y="4347494"/>
              <a:chExt cx="6403771" cy="369332"/>
            </a:xfrm>
          </p:grpSpPr>
          <p:sp>
            <p:nvSpPr>
              <p:cNvPr id="189" name="Google Shape;189;p8"/>
              <p:cNvSpPr txBox="1"/>
              <p:nvPr/>
            </p:nvSpPr>
            <p:spPr>
              <a:xfrm>
                <a:off x="1262163" y="4347494"/>
                <a:ext cx="789793"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Italie</a:t>
                </a:r>
                <a:endParaRPr sz="1800">
                  <a:solidFill>
                    <a:schemeClr val="dk1"/>
                  </a:solidFill>
                  <a:latin typeface="Calibri"/>
                  <a:ea typeface="Calibri"/>
                  <a:cs typeface="Calibri"/>
                  <a:sym typeface="Calibri"/>
                </a:endParaRPr>
              </a:p>
            </p:txBody>
          </p:sp>
          <p:sp>
            <p:nvSpPr>
              <p:cNvPr id="190" name="Google Shape;190;p8"/>
              <p:cNvSpPr txBox="1"/>
              <p:nvPr/>
            </p:nvSpPr>
            <p:spPr>
              <a:xfrm>
                <a:off x="2268005" y="4347494"/>
                <a:ext cx="917447"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Grèce</a:t>
                </a:r>
                <a:endParaRPr sz="1800">
                  <a:solidFill>
                    <a:schemeClr val="dk1"/>
                  </a:solidFill>
                  <a:latin typeface="Calibri"/>
                  <a:ea typeface="Calibri"/>
                  <a:cs typeface="Calibri"/>
                  <a:sym typeface="Calibri"/>
                </a:endParaRPr>
              </a:p>
            </p:txBody>
          </p:sp>
          <p:sp>
            <p:nvSpPr>
              <p:cNvPr id="191" name="Google Shape;191;p8"/>
              <p:cNvSpPr txBox="1"/>
              <p:nvPr/>
            </p:nvSpPr>
            <p:spPr>
              <a:xfrm>
                <a:off x="3369668" y="4347494"/>
                <a:ext cx="966768"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Espagne</a:t>
                </a:r>
                <a:endParaRPr sz="1800">
                  <a:solidFill>
                    <a:schemeClr val="dk1"/>
                  </a:solidFill>
                  <a:latin typeface="Calibri"/>
                  <a:ea typeface="Calibri"/>
                  <a:cs typeface="Calibri"/>
                  <a:sym typeface="Calibri"/>
                </a:endParaRPr>
              </a:p>
            </p:txBody>
          </p:sp>
          <p:sp>
            <p:nvSpPr>
              <p:cNvPr id="192" name="Google Shape;192;p8"/>
              <p:cNvSpPr txBox="1"/>
              <p:nvPr/>
            </p:nvSpPr>
            <p:spPr>
              <a:xfrm>
                <a:off x="4520651" y="4347494"/>
                <a:ext cx="985705"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Jordanie</a:t>
                </a:r>
                <a:endParaRPr sz="1800">
                  <a:solidFill>
                    <a:schemeClr val="dk1"/>
                  </a:solidFill>
                  <a:latin typeface="Calibri"/>
                  <a:ea typeface="Calibri"/>
                  <a:cs typeface="Calibri"/>
                  <a:sym typeface="Calibri"/>
                </a:endParaRPr>
              </a:p>
            </p:txBody>
          </p:sp>
          <p:sp>
            <p:nvSpPr>
              <p:cNvPr id="193" name="Google Shape;193;p8"/>
              <p:cNvSpPr txBox="1"/>
              <p:nvPr/>
            </p:nvSpPr>
            <p:spPr>
              <a:xfrm>
                <a:off x="5588982" y="4347494"/>
                <a:ext cx="1008622"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Liban</a:t>
                </a:r>
                <a:endParaRPr sz="1800">
                  <a:solidFill>
                    <a:schemeClr val="dk1"/>
                  </a:solidFill>
                  <a:latin typeface="Calibri"/>
                  <a:ea typeface="Calibri"/>
                  <a:cs typeface="Calibri"/>
                  <a:sym typeface="Calibri"/>
                </a:endParaRPr>
              </a:p>
            </p:txBody>
          </p:sp>
          <p:sp>
            <p:nvSpPr>
              <p:cNvPr id="194" name="Google Shape;194;p8"/>
              <p:cNvSpPr txBox="1"/>
              <p:nvPr/>
            </p:nvSpPr>
            <p:spPr>
              <a:xfrm>
                <a:off x="6799808" y="4347494"/>
                <a:ext cx="866126"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Tunisie</a:t>
                </a:r>
                <a:endParaRPr sz="1800">
                  <a:solidFill>
                    <a:schemeClr val="dk1"/>
                  </a:solidFill>
                  <a:latin typeface="Calibri"/>
                  <a:ea typeface="Calibri"/>
                  <a:cs typeface="Calibri"/>
                  <a:sym typeface="Calibri"/>
                </a:endParaRPr>
              </a:p>
            </p:txBody>
          </p:sp>
        </p:grpSp>
      </p:grpSp>
      <p:pic>
        <p:nvPicPr>
          <p:cNvPr id="195" name="Google Shape;195;p8"/>
          <p:cNvPicPr preferRelativeResize="0"/>
          <p:nvPr/>
        </p:nvPicPr>
        <p:blipFill rotWithShape="1">
          <a:blip r:embed="rId6">
            <a:alphaModFix/>
          </a:blip>
          <a:srcRect b="0" l="0" r="0" t="0"/>
          <a:stretch/>
        </p:blipFill>
        <p:spPr>
          <a:xfrm>
            <a:off x="2212212" y="1893907"/>
            <a:ext cx="432000" cy="432000"/>
          </a:xfrm>
          <a:prstGeom prst="rect">
            <a:avLst/>
          </a:prstGeom>
          <a:noFill/>
          <a:ln>
            <a:noFill/>
          </a:ln>
        </p:spPr>
      </p:pic>
      <p:pic>
        <p:nvPicPr>
          <p:cNvPr id="196" name="Google Shape;196;p8"/>
          <p:cNvPicPr preferRelativeResize="0"/>
          <p:nvPr/>
        </p:nvPicPr>
        <p:blipFill rotWithShape="1">
          <a:blip r:embed="rId7">
            <a:alphaModFix/>
          </a:blip>
          <a:srcRect b="0" l="0" r="0" t="0"/>
          <a:stretch/>
        </p:blipFill>
        <p:spPr>
          <a:xfrm>
            <a:off x="1132042" y="1893907"/>
            <a:ext cx="432000" cy="432000"/>
          </a:xfrm>
          <a:prstGeom prst="rect">
            <a:avLst/>
          </a:prstGeom>
          <a:noFill/>
          <a:ln>
            <a:noFill/>
          </a:ln>
        </p:spPr>
      </p:pic>
      <p:pic>
        <p:nvPicPr>
          <p:cNvPr id="197" name="Google Shape;197;p8"/>
          <p:cNvPicPr preferRelativeResize="0"/>
          <p:nvPr/>
        </p:nvPicPr>
        <p:blipFill rotWithShape="1">
          <a:blip r:embed="rId8">
            <a:alphaModFix/>
          </a:blip>
          <a:srcRect b="0" l="0" r="0" t="0"/>
          <a:stretch/>
        </p:blipFill>
        <p:spPr>
          <a:xfrm>
            <a:off x="3439023" y="1893907"/>
            <a:ext cx="432000" cy="432000"/>
          </a:xfrm>
          <a:prstGeom prst="rect">
            <a:avLst/>
          </a:prstGeom>
          <a:noFill/>
          <a:ln>
            <a:noFill/>
          </a:ln>
        </p:spPr>
      </p:pic>
      <p:pic>
        <p:nvPicPr>
          <p:cNvPr id="198" name="Google Shape;198;p8"/>
          <p:cNvPicPr preferRelativeResize="0"/>
          <p:nvPr/>
        </p:nvPicPr>
        <p:blipFill rotWithShape="1">
          <a:blip r:embed="rId9">
            <a:alphaModFix/>
          </a:blip>
          <a:srcRect b="0" l="0" r="0" t="0"/>
          <a:stretch/>
        </p:blipFill>
        <p:spPr>
          <a:xfrm>
            <a:off x="4577218" y="1893907"/>
            <a:ext cx="432000" cy="432000"/>
          </a:xfrm>
          <a:prstGeom prst="rect">
            <a:avLst/>
          </a:prstGeom>
          <a:noFill/>
          <a:ln>
            <a:noFill/>
          </a:ln>
        </p:spPr>
      </p:pic>
      <p:pic>
        <p:nvPicPr>
          <p:cNvPr id="199" name="Google Shape;199;p8"/>
          <p:cNvPicPr preferRelativeResize="0"/>
          <p:nvPr/>
        </p:nvPicPr>
        <p:blipFill rotWithShape="1">
          <a:blip r:embed="rId10">
            <a:alphaModFix/>
          </a:blip>
          <a:srcRect b="0" l="0" r="0" t="0"/>
          <a:stretch/>
        </p:blipFill>
        <p:spPr>
          <a:xfrm>
            <a:off x="5609021" y="1893907"/>
            <a:ext cx="432000" cy="432000"/>
          </a:xfrm>
          <a:prstGeom prst="rect">
            <a:avLst/>
          </a:prstGeom>
          <a:noFill/>
          <a:ln>
            <a:noFill/>
          </a:ln>
        </p:spPr>
      </p:pic>
      <p:pic>
        <p:nvPicPr>
          <p:cNvPr id="200" name="Google Shape;200;p8"/>
          <p:cNvPicPr preferRelativeResize="0"/>
          <p:nvPr/>
        </p:nvPicPr>
        <p:blipFill rotWithShape="1">
          <a:blip r:embed="rId11">
            <a:alphaModFix/>
          </a:blip>
          <a:srcRect b="0" l="0" r="0" t="0"/>
          <a:stretch/>
        </p:blipFill>
        <p:spPr>
          <a:xfrm>
            <a:off x="6857214" y="1893907"/>
            <a:ext cx="432000" cy="432000"/>
          </a:xfrm>
          <a:prstGeom prst="rect">
            <a:avLst/>
          </a:prstGeom>
          <a:noFill/>
          <a:ln>
            <a:noFill/>
          </a:ln>
        </p:spPr>
      </p:pic>
      <p:sp>
        <p:nvSpPr>
          <p:cNvPr id="201" name="Google Shape;201;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400"/>
          </a:p>
        </p:txBody>
      </p:sp>
      <p:sp>
        <p:nvSpPr>
          <p:cNvPr id="207" name="Google Shape;207;p9"/>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INDICATEUR</a:t>
            </a:r>
            <a:endParaRPr b="1" i="1" sz="2400">
              <a:latin typeface="Calibri"/>
              <a:ea typeface="Calibri"/>
              <a:cs typeface="Calibri"/>
              <a:sym typeface="Calibri"/>
            </a:endParaRPr>
          </a:p>
          <a:p>
            <a:pPr indent="0" lvl="0" marL="0" rtl="0" algn="l">
              <a:spcBef>
                <a:spcPts val="400"/>
              </a:spcBef>
              <a:spcAft>
                <a:spcPts val="0"/>
              </a:spcAft>
              <a:buClr>
                <a:schemeClr val="dk1"/>
              </a:buClr>
              <a:buSzPts val="2000"/>
              <a:buNone/>
            </a:pPr>
            <a:r>
              <a:t/>
            </a:r>
            <a:endParaRPr b="1" sz="2000">
              <a:latin typeface="Calibri"/>
              <a:ea typeface="Calibri"/>
              <a:cs typeface="Calibri"/>
              <a:sym typeface="Calibri"/>
            </a:endParaRPr>
          </a:p>
          <a:p>
            <a:pPr indent="0" lvl="0" marL="0" rtl="0" algn="l">
              <a:spcBef>
                <a:spcPts val="200"/>
              </a:spcBef>
              <a:spcAft>
                <a:spcPts val="0"/>
              </a:spcAft>
              <a:buClr>
                <a:schemeClr val="dk1"/>
              </a:buClr>
              <a:buSzPts val="1000"/>
              <a:buNone/>
            </a:pPr>
            <a:r>
              <a:t/>
            </a:r>
            <a:endParaRPr sz="1000"/>
          </a:p>
        </p:txBody>
      </p:sp>
      <p:sp>
        <p:nvSpPr>
          <p:cNvPr id="208" name="Google Shape;208;p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209" name="Google Shape;209;p9"/>
          <p:cNvGraphicFramePr/>
          <p:nvPr/>
        </p:nvGraphicFramePr>
        <p:xfrm>
          <a:off x="457200" y="2142006"/>
          <a:ext cx="3000000" cy="3000000"/>
        </p:xfrm>
        <a:graphic>
          <a:graphicData uri="http://schemas.openxmlformats.org/drawingml/2006/table">
            <a:tbl>
              <a:tblPr bandRow="1" firstRow="1">
                <a:noFill/>
                <a:tableStyleId>{6CE7E230-6C03-49AB-99E0-FBA2A9E54F89}</a:tableStyleId>
              </a:tblPr>
              <a:tblGrid>
                <a:gridCol w="2871225"/>
                <a:gridCol w="24262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Quantité totale de gaz à effet de serre (équivalent en unités de dioxyde de carbone) générés sur une année civile pour tous les secteurs, divisée par la population urbaine actuelle</a:t>
                      </a:r>
                      <a:endParaRPr sz="18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800" u="none" strike="noStrike"/>
                        <a:t>t CO</a:t>
                      </a:r>
                      <a:r>
                        <a:rPr baseline="-25000" lang="en-US" sz="1800" u="none" strike="noStrike"/>
                        <a:t>2</a:t>
                      </a:r>
                      <a:r>
                        <a:rPr lang="en-US" sz="1800" u="none" strike="noStrike"/>
                        <a:t> éq./habitant</a:t>
                      </a:r>
                      <a:endParaRPr sz="1800"/>
                    </a:p>
                  </a:txBody>
                  <a:tcPr marT="45725" marB="45725" marR="91450" marL="91450" anchor="ctr"/>
                </a:tc>
                <a:tc>
                  <a:txBody>
                    <a:bodyPr/>
                    <a:lstStyle/>
                    <a:p>
                      <a:pPr indent="0" lvl="0" marL="0" marR="0" rtl="0" algn="ctr">
                        <a:spcBef>
                          <a:spcPts val="0"/>
                        </a:spcBef>
                        <a:spcAft>
                          <a:spcPts val="0"/>
                        </a:spcAft>
                        <a:buNone/>
                      </a:pPr>
                      <a:r>
                        <a:rPr lang="en-US" sz="1800"/>
                        <a:t>Estimation</a:t>
                      </a:r>
                      <a:endParaRPr sz="1800"/>
                    </a:p>
                  </a:txBody>
                  <a:tcPr marT="45725" marB="45725" marR="91450" marL="91450" anchor="ctr"/>
                </a:tc>
              </a:tr>
            </a:tbl>
          </a:graphicData>
        </a:graphic>
      </p:graphicFrame>
      <p:pic>
        <p:nvPicPr>
          <p:cNvPr id="210" name="Google Shape;210;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11" name="Google Shape;211;p9"/>
          <p:cNvSpPr/>
          <p:nvPr/>
        </p:nvSpPr>
        <p:spPr>
          <a:xfrm>
            <a:off x="7562454" y="4461248"/>
            <a:ext cx="1092751" cy="938221"/>
          </a:xfrm>
          <a:prstGeom prst="cloudCallout">
            <a:avLst>
              <a:gd fmla="val -13005" name="adj1"/>
              <a:gd fmla="val 110651" name="adj2"/>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GES</a:t>
            </a:r>
            <a:endParaRPr b="1" sz="2000">
              <a:solidFill>
                <a:schemeClr val="lt1"/>
              </a:solidFill>
              <a:latin typeface="Calibri"/>
              <a:ea typeface="Calibri"/>
              <a:cs typeface="Calibri"/>
              <a:sym typeface="Calibri"/>
            </a:endParaRPr>
          </a:p>
        </p:txBody>
      </p:sp>
      <p:sp>
        <p:nvSpPr>
          <p:cNvPr id="212" name="Google Shape;212;p9"/>
          <p:cNvSpPr/>
          <p:nvPr/>
        </p:nvSpPr>
        <p:spPr>
          <a:xfrm>
            <a:off x="1028700" y="4662074"/>
            <a:ext cx="650215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Émissions de gaz à effet de serre résultant de toutes les activités menées dans la ville, y compris les émissions indirectes en dehors des limites de la ville</a:t>
            </a:r>
            <a:endParaRPr sz="1800">
              <a:solidFill>
                <a:schemeClr val="dk1"/>
              </a:solidFill>
              <a:latin typeface="Calibri"/>
              <a:ea typeface="Calibri"/>
              <a:cs typeface="Calibri"/>
              <a:sym typeface="Calibri"/>
            </a:endParaRPr>
          </a:p>
        </p:txBody>
      </p:sp>
      <p:pic>
        <p:nvPicPr>
          <p:cNvPr id="213" name="Google Shape;213;p9"/>
          <p:cNvPicPr preferRelativeResize="0"/>
          <p:nvPr/>
        </p:nvPicPr>
        <p:blipFill rotWithShape="1">
          <a:blip r:embed="rId5">
            <a:alphaModFix/>
          </a:blip>
          <a:srcRect b="0" l="0" r="0" t="0"/>
          <a:stretch/>
        </p:blipFill>
        <p:spPr>
          <a:xfrm>
            <a:off x="457200" y="4662074"/>
            <a:ext cx="378512" cy="368806"/>
          </a:xfrm>
          <a:prstGeom prst="rect">
            <a:avLst/>
          </a:prstGeom>
          <a:noFill/>
          <a:ln>
            <a:noFill/>
          </a:ln>
        </p:spPr>
      </p:pic>
      <p:sp>
        <p:nvSpPr>
          <p:cNvPr id="214" name="Google Shape;214;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1F53D51-A793-46C7-94A8-6B1462F0D5A4}"/>
</file>

<file path=customXml/itemProps2.xml><?xml version="1.0" encoding="utf-8"?>
<ds:datastoreItem xmlns:ds="http://schemas.openxmlformats.org/officeDocument/2006/customXml" ds:itemID="{F7A24FC4-2A3B-4A63-96EA-128E99339CA4}"/>
</file>

<file path=customXml/itemProps3.xml><?xml version="1.0" encoding="utf-8"?>
<ds:datastoreItem xmlns:ds="http://schemas.openxmlformats.org/officeDocument/2006/customXml" ds:itemID="{44575F40-A3DF-455D-8A92-6D617A2FFAA5}"/>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